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8"/>
  </p:notesMasterIdLst>
  <p:sldIdLst>
    <p:sldId id="425" r:id="rId2"/>
    <p:sldId id="314" r:id="rId3"/>
    <p:sldId id="316" r:id="rId4"/>
    <p:sldId id="287" r:id="rId5"/>
    <p:sldId id="320" r:id="rId6"/>
    <p:sldId id="410" r:id="rId7"/>
    <p:sldId id="411" r:id="rId8"/>
    <p:sldId id="321" r:id="rId9"/>
    <p:sldId id="323" r:id="rId10"/>
    <p:sldId id="322" r:id="rId11"/>
    <p:sldId id="412" r:id="rId12"/>
    <p:sldId id="324" r:id="rId13"/>
    <p:sldId id="325" r:id="rId14"/>
    <p:sldId id="326" r:id="rId15"/>
    <p:sldId id="327" r:id="rId16"/>
    <p:sldId id="333" r:id="rId17"/>
    <p:sldId id="328" r:id="rId18"/>
    <p:sldId id="329" r:id="rId19"/>
    <p:sldId id="332" r:id="rId20"/>
    <p:sldId id="330" r:id="rId21"/>
    <p:sldId id="336" r:id="rId22"/>
    <p:sldId id="331" r:id="rId23"/>
    <p:sldId id="334" r:id="rId24"/>
    <p:sldId id="335" r:id="rId25"/>
    <p:sldId id="337" r:id="rId26"/>
    <p:sldId id="342" r:id="rId27"/>
    <p:sldId id="341" r:id="rId28"/>
    <p:sldId id="340" r:id="rId29"/>
    <p:sldId id="338" r:id="rId30"/>
    <p:sldId id="413" r:id="rId31"/>
    <p:sldId id="339" r:id="rId32"/>
    <p:sldId id="343" r:id="rId33"/>
    <p:sldId id="345" r:id="rId34"/>
    <p:sldId id="344" r:id="rId35"/>
    <p:sldId id="347" r:id="rId36"/>
    <p:sldId id="346" r:id="rId37"/>
    <p:sldId id="350" r:id="rId38"/>
    <p:sldId id="349" r:id="rId39"/>
    <p:sldId id="353" r:id="rId40"/>
    <p:sldId id="352" r:id="rId41"/>
    <p:sldId id="351" r:id="rId42"/>
    <p:sldId id="354" r:id="rId43"/>
    <p:sldId id="348" r:id="rId44"/>
    <p:sldId id="361" r:id="rId45"/>
    <p:sldId id="360" r:id="rId46"/>
    <p:sldId id="359" r:id="rId47"/>
    <p:sldId id="358" r:id="rId48"/>
    <p:sldId id="357" r:id="rId49"/>
    <p:sldId id="356" r:id="rId50"/>
    <p:sldId id="364" r:id="rId51"/>
    <p:sldId id="270" r:id="rId52"/>
    <p:sldId id="281" r:id="rId53"/>
    <p:sldId id="272" r:id="rId54"/>
    <p:sldId id="283" r:id="rId55"/>
    <p:sldId id="282" r:id="rId56"/>
    <p:sldId id="284" r:id="rId57"/>
    <p:sldId id="362" r:id="rId58"/>
    <p:sldId id="285" r:id="rId59"/>
    <p:sldId id="363" r:id="rId60"/>
    <p:sldId id="355" r:id="rId61"/>
    <p:sldId id="279" r:id="rId62"/>
    <p:sldId id="296" r:id="rId63"/>
    <p:sldId id="414" r:id="rId64"/>
    <p:sldId id="295" r:id="rId65"/>
    <p:sldId id="317" r:id="rId66"/>
    <p:sldId id="280" r:id="rId67"/>
    <p:sldId id="308" r:id="rId68"/>
    <p:sldId id="313" r:id="rId69"/>
    <p:sldId id="415" r:id="rId70"/>
    <p:sldId id="367" r:id="rId71"/>
    <p:sldId id="378" r:id="rId72"/>
    <p:sldId id="379" r:id="rId73"/>
    <p:sldId id="368" r:id="rId74"/>
    <p:sldId id="369" r:id="rId75"/>
    <p:sldId id="370" r:id="rId76"/>
    <p:sldId id="371" r:id="rId77"/>
    <p:sldId id="311" r:id="rId78"/>
    <p:sldId id="372" r:id="rId79"/>
    <p:sldId id="381" r:id="rId80"/>
    <p:sldId id="380" r:id="rId81"/>
    <p:sldId id="373" r:id="rId82"/>
    <p:sldId id="382" r:id="rId83"/>
    <p:sldId id="374" r:id="rId84"/>
    <p:sldId id="309" r:id="rId85"/>
    <p:sldId id="416" r:id="rId86"/>
    <p:sldId id="419" r:id="rId87"/>
    <p:sldId id="420" r:id="rId88"/>
    <p:sldId id="421" r:id="rId89"/>
    <p:sldId id="422" r:id="rId90"/>
    <p:sldId id="299" r:id="rId91"/>
    <p:sldId id="375" r:id="rId92"/>
    <p:sldId id="417" r:id="rId93"/>
    <p:sldId id="376" r:id="rId94"/>
    <p:sldId id="377" r:id="rId95"/>
    <p:sldId id="301" r:id="rId96"/>
    <p:sldId id="318" r:id="rId97"/>
    <p:sldId id="300" r:id="rId98"/>
    <p:sldId id="383" r:id="rId99"/>
    <p:sldId id="385" r:id="rId100"/>
    <p:sldId id="384" r:id="rId101"/>
    <p:sldId id="386" r:id="rId102"/>
    <p:sldId id="387" r:id="rId103"/>
    <p:sldId id="388" r:id="rId104"/>
    <p:sldId id="389" r:id="rId105"/>
    <p:sldId id="418" r:id="rId106"/>
    <p:sldId id="391" r:id="rId107"/>
    <p:sldId id="392" r:id="rId108"/>
    <p:sldId id="393" r:id="rId109"/>
    <p:sldId id="394" r:id="rId110"/>
    <p:sldId id="395" r:id="rId111"/>
    <p:sldId id="396" r:id="rId112"/>
    <p:sldId id="397" r:id="rId113"/>
    <p:sldId id="398" r:id="rId114"/>
    <p:sldId id="399" r:id="rId115"/>
    <p:sldId id="400" r:id="rId116"/>
    <p:sldId id="401" r:id="rId117"/>
    <p:sldId id="402" r:id="rId118"/>
    <p:sldId id="403" r:id="rId119"/>
    <p:sldId id="404" r:id="rId120"/>
    <p:sldId id="405" r:id="rId121"/>
    <p:sldId id="406" r:id="rId122"/>
    <p:sldId id="407" r:id="rId123"/>
    <p:sldId id="408" r:id="rId124"/>
    <p:sldId id="426" r:id="rId125"/>
    <p:sldId id="390" r:id="rId126"/>
    <p:sldId id="423" r:id="rId127"/>
  </p:sldIdLst>
  <p:sldSz cx="12192000" cy="6858000"/>
  <p:notesSz cx="6858000" cy="9144000"/>
  <p:embeddedFontLst>
    <p:embeddedFont>
      <p:font typeface="Calibri" panose="020F0502020204030204" pitchFamily="34" charset="0"/>
      <p:regular r:id="rId129"/>
      <p:bold r:id="rId130"/>
      <p:italic r:id="rId131"/>
      <p:boldItalic r:id="rId132"/>
    </p:embeddedFont>
    <p:embeddedFont>
      <p:font typeface="Open Sans" panose="020B0606030504020204" pitchFamily="34" charset="0"/>
      <p:regular r:id="rId133"/>
      <p:bold r:id="rId134"/>
      <p:italic r:id="rId135"/>
      <p:boldItalic r:id="rId136"/>
    </p:embeddedFont>
    <p:embeddedFont>
      <p:font typeface="Rubik" panose="020B0604020202020204" charset="-79"/>
      <p:regular r:id="rId137"/>
      <p:bold r:id="rId138"/>
      <p:italic r:id="rId139"/>
      <p:boldItalic r:id="rId140"/>
    </p:embeddedFont>
    <p:embeddedFont>
      <p:font typeface="Segoe UI" panose="020B0502040204020203" pitchFamily="34" charset="0"/>
      <p:regular r:id="rId141"/>
      <p:bold r:id="rId142"/>
      <p:italic r:id="rId143"/>
      <p:boldItalic r:id="rId1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67C6EC-BC9B-4D3E-8F04-187C977CF8EA}">
          <p14:sldIdLst>
            <p14:sldId id="425"/>
            <p14:sldId id="314"/>
            <p14:sldId id="316"/>
            <p14:sldId id="287"/>
            <p14:sldId id="320"/>
            <p14:sldId id="410"/>
            <p14:sldId id="411"/>
            <p14:sldId id="321"/>
            <p14:sldId id="323"/>
            <p14:sldId id="322"/>
            <p14:sldId id="412"/>
            <p14:sldId id="324"/>
            <p14:sldId id="325"/>
            <p14:sldId id="326"/>
            <p14:sldId id="327"/>
            <p14:sldId id="333"/>
            <p14:sldId id="328"/>
            <p14:sldId id="329"/>
            <p14:sldId id="332"/>
            <p14:sldId id="330"/>
            <p14:sldId id="336"/>
            <p14:sldId id="331"/>
            <p14:sldId id="334"/>
            <p14:sldId id="335"/>
            <p14:sldId id="337"/>
            <p14:sldId id="342"/>
            <p14:sldId id="341"/>
            <p14:sldId id="340"/>
            <p14:sldId id="338"/>
            <p14:sldId id="413"/>
            <p14:sldId id="339"/>
            <p14:sldId id="343"/>
            <p14:sldId id="345"/>
            <p14:sldId id="344"/>
            <p14:sldId id="347"/>
            <p14:sldId id="346"/>
            <p14:sldId id="350"/>
            <p14:sldId id="349"/>
            <p14:sldId id="353"/>
            <p14:sldId id="352"/>
            <p14:sldId id="351"/>
            <p14:sldId id="354"/>
            <p14:sldId id="348"/>
            <p14:sldId id="361"/>
            <p14:sldId id="360"/>
            <p14:sldId id="359"/>
            <p14:sldId id="358"/>
            <p14:sldId id="357"/>
            <p14:sldId id="356"/>
            <p14:sldId id="364"/>
            <p14:sldId id="270"/>
            <p14:sldId id="281"/>
            <p14:sldId id="272"/>
            <p14:sldId id="283"/>
            <p14:sldId id="282"/>
            <p14:sldId id="284"/>
            <p14:sldId id="362"/>
            <p14:sldId id="285"/>
            <p14:sldId id="363"/>
            <p14:sldId id="355"/>
            <p14:sldId id="279"/>
            <p14:sldId id="296"/>
            <p14:sldId id="414"/>
            <p14:sldId id="295"/>
            <p14:sldId id="317"/>
            <p14:sldId id="280"/>
            <p14:sldId id="308"/>
            <p14:sldId id="313"/>
            <p14:sldId id="415"/>
            <p14:sldId id="367"/>
            <p14:sldId id="378"/>
            <p14:sldId id="379"/>
            <p14:sldId id="368"/>
            <p14:sldId id="369"/>
            <p14:sldId id="370"/>
            <p14:sldId id="371"/>
            <p14:sldId id="311"/>
            <p14:sldId id="372"/>
            <p14:sldId id="381"/>
            <p14:sldId id="380"/>
            <p14:sldId id="373"/>
            <p14:sldId id="382"/>
            <p14:sldId id="374"/>
            <p14:sldId id="309"/>
            <p14:sldId id="416"/>
            <p14:sldId id="419"/>
            <p14:sldId id="420"/>
            <p14:sldId id="421"/>
            <p14:sldId id="422"/>
            <p14:sldId id="299"/>
            <p14:sldId id="375"/>
            <p14:sldId id="417"/>
            <p14:sldId id="376"/>
            <p14:sldId id="377"/>
            <p14:sldId id="301"/>
            <p14:sldId id="318"/>
            <p14:sldId id="300"/>
            <p14:sldId id="383"/>
            <p14:sldId id="385"/>
            <p14:sldId id="384"/>
            <p14:sldId id="386"/>
            <p14:sldId id="387"/>
            <p14:sldId id="388"/>
            <p14:sldId id="389"/>
            <p14:sldId id="418"/>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26"/>
            <p14:sldId id="390"/>
            <p14:sldId id="4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5.fntdata"/><Relationship Id="rId138"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144"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6.fntdata"/><Relationship Id="rId139"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1.fntdata"/><Relationship Id="rId13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4.fntdata"/><Relationship Id="rId140" Type="http://schemas.openxmlformats.org/officeDocument/2006/relationships/font" Target="fonts/font12.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2.fntdata"/><Relationship Id="rId135" Type="http://schemas.openxmlformats.org/officeDocument/2006/relationships/font" Target="fonts/font7.fntdata"/><Relationship Id="rId143" Type="http://schemas.openxmlformats.org/officeDocument/2006/relationships/font" Target="fonts/font15.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3.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18AAA-81D5-4D36-851E-9766160B2872}"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02DA7-8980-413A-B244-3716B632630B}" type="slidenum">
              <a:rPr lang="en-US" smtClean="0"/>
              <a:t>‹#›</a:t>
            </a:fld>
            <a:endParaRPr lang="en-US"/>
          </a:p>
        </p:txBody>
      </p:sp>
    </p:spTree>
    <p:extLst>
      <p:ext uri="{BB962C8B-B14F-4D97-AF65-F5344CB8AC3E}">
        <p14:creationId xmlns:p14="http://schemas.microsoft.com/office/powerpoint/2010/main" val="24579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o.microsoft.com/fwlink/?LinkId=40065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at.lcs.dynamics.com/Tools/RapidDataCollector.msi"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go.microsoft.com/fwlink/?LinkId=40065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dynamics365/fin-ops-core/dev-itpro/lifecycle-services/l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dynamics365/unified-operations/dev-itpro/lifecycle-services/submit-request-dynamics-service-engineering-team#service-request-types-and-sla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4</a:t>
            </a:fld>
            <a:endParaRPr lang="en-US"/>
          </a:p>
        </p:txBody>
      </p:sp>
    </p:spTree>
    <p:extLst>
      <p:ext uri="{BB962C8B-B14F-4D97-AF65-F5344CB8AC3E}">
        <p14:creationId xmlns:p14="http://schemas.microsoft.com/office/powerpoint/2010/main" val="424299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dirty="0">
                <a:solidFill>
                  <a:srgbClr val="333333"/>
                </a:solidFill>
                <a:effectLst/>
                <a:latin typeface="Segoe UI" panose="020B0502040204020203" pitchFamily="34" charset="0"/>
              </a:rPr>
              <a:t>Export your AX 2012 model store. For more information, see </a:t>
            </a:r>
            <a:r>
              <a:rPr lang="en-US" b="0" i="0" u="none" strike="noStrike" dirty="0">
                <a:solidFill>
                  <a:srgbClr val="085A97"/>
                </a:solidFill>
                <a:effectLst/>
                <a:latin typeface="Segoe UI" panose="020B0502040204020203" pitchFamily="34" charset="0"/>
                <a:hlinkClick r:id="rId3" tooltip="How to: Export and Import a Model Store."/>
              </a:rPr>
              <a:t>How to: Export and Import a Model Store.</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Zip (compress) the model store file.</a:t>
            </a:r>
          </a:p>
          <a:p>
            <a:pPr algn="l">
              <a:buFont typeface="+mj-lt"/>
              <a:buAutoNum type="arabicPeriod"/>
            </a:pPr>
            <a:r>
              <a:rPr lang="en-US" b="0" i="0" dirty="0">
                <a:solidFill>
                  <a:srgbClr val="333333"/>
                </a:solidFill>
                <a:effectLst/>
                <a:latin typeface="Segoe UI" panose="020B0502040204020203" pitchFamily="34" charset="0"/>
              </a:rPr>
              <a:t>Upload your compressed model store.</a:t>
            </a:r>
          </a:p>
          <a:p>
            <a:pPr algn="l">
              <a:buFont typeface="+mj-lt"/>
              <a:buAutoNum type="arabicPeriod"/>
            </a:pPr>
            <a:r>
              <a:rPr lang="en-US" b="0" i="0" dirty="0">
                <a:solidFill>
                  <a:srgbClr val="333333"/>
                </a:solidFill>
                <a:effectLst/>
                <a:latin typeface="Segoe UI" panose="020B0502040204020203" pitchFamily="34" charset="0"/>
              </a:rPr>
              <a:t>After the job has completed download the metadata file UpgradedMetadata.zip or connect to the Visual Studio Team Services project containing the upgraded code.</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17</a:t>
            </a:fld>
            <a:endParaRPr lang="en-US"/>
          </a:p>
        </p:txBody>
      </p:sp>
    </p:spTree>
    <p:extLst>
      <p:ext uri="{BB962C8B-B14F-4D97-AF65-F5344CB8AC3E}">
        <p14:creationId xmlns:p14="http://schemas.microsoft.com/office/powerpoint/2010/main" val="87024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Segoe UI" panose="020B0502040204020203" pitchFamily="34" charset="0"/>
              </a:rPr>
              <a:t>Upgrade from Microsoft Dynamics 2009 (source-to-target upgrades)</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u="none" strike="noStrike" dirty="0">
                <a:solidFill>
                  <a:srgbClr val="085A97"/>
                </a:solidFill>
                <a:effectLst/>
                <a:latin typeface="Segoe UI" panose="020B0502040204020203" pitchFamily="34" charset="0"/>
                <a:hlinkClick r:id="rId3" tooltip="Download Rapid Data Collector"/>
              </a:rPr>
              <a:t>Download</a:t>
            </a:r>
            <a:r>
              <a:rPr lang="en-US" b="0" i="0" dirty="0">
                <a:solidFill>
                  <a:srgbClr val="333333"/>
                </a:solidFill>
                <a:effectLst/>
                <a:latin typeface="Segoe UI" panose="020B0502040204020203" pitchFamily="34" charset="0"/>
              </a:rPr>
              <a:t> and install Microsoft Dynamics AX2012 Rapid Data Collector.</a:t>
            </a:r>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The Rapid Data Collector analyzes the table sizes in your company to estimate the scale of the upgrade.</a:t>
            </a:r>
          </a:p>
          <a:p>
            <a:pPr algn="l">
              <a:buFont typeface="+mj-lt"/>
              <a:buAutoNum type="arabicPeriod"/>
            </a:pPr>
            <a:r>
              <a:rPr lang="en-US" b="0" i="0" dirty="0">
                <a:solidFill>
                  <a:srgbClr val="333333"/>
                </a:solidFill>
                <a:effectLst/>
                <a:latin typeface="Segoe UI" panose="020B0502040204020203" pitchFamily="34" charset="0"/>
              </a:rPr>
              <a:t>Run the Rapid Data Collector in a production environment in which no upgrade scripts have been loaded.</a:t>
            </a:r>
          </a:p>
          <a:p>
            <a:pPr algn="l">
              <a:buFont typeface="+mj-lt"/>
              <a:buAutoNum type="arabicPeriod"/>
            </a:pPr>
            <a:r>
              <a:rPr lang="en-US" b="0" i="0" dirty="0">
                <a:solidFill>
                  <a:srgbClr val="333333"/>
                </a:solidFill>
                <a:effectLst/>
                <a:latin typeface="Segoe UI" panose="020B0502040204020203" pitchFamily="34" charset="0"/>
              </a:rPr>
              <a:t>Upload the generated ZIP file.</a:t>
            </a:r>
          </a:p>
          <a:p>
            <a:pPr algn="l">
              <a:buFont typeface="+mj-lt"/>
              <a:buAutoNum type="arabicPeriod"/>
            </a:pPr>
            <a:r>
              <a:rPr lang="en-US" b="0" i="0" dirty="0">
                <a:solidFill>
                  <a:srgbClr val="333333"/>
                </a:solidFill>
                <a:effectLst/>
                <a:latin typeface="Segoe UI" panose="020B0502040204020203" pitchFamily="34" charset="0"/>
              </a:rPr>
              <a:t>Upload your AOD files.</a:t>
            </a:r>
          </a:p>
          <a:p>
            <a:pPr algn="l">
              <a:buFont typeface="+mj-lt"/>
              <a:buAutoNum type="arabicPeriod"/>
            </a:pPr>
            <a:r>
              <a:rPr lang="en-US" b="0" i="0" dirty="0">
                <a:solidFill>
                  <a:srgbClr val="333333"/>
                </a:solidFill>
                <a:effectLst/>
                <a:latin typeface="Segoe UI" panose="020B0502040204020203" pitchFamily="34" charset="0"/>
              </a:rPr>
              <a:t>Download the report.</a:t>
            </a:r>
          </a:p>
          <a:p>
            <a:pPr algn="l"/>
            <a:br>
              <a:rPr lang="en-US" dirty="0"/>
            </a:br>
            <a:r>
              <a:rPr lang="en-US" b="1" i="0" dirty="0">
                <a:solidFill>
                  <a:srgbClr val="333333"/>
                </a:solidFill>
                <a:effectLst/>
                <a:latin typeface="Segoe UI" panose="020B0502040204020203" pitchFamily="34" charset="0"/>
              </a:rPr>
              <a:t>Upgrade from Microsoft Dynamics AX 2012 R2 to the cumulative update of AX 2012 R3</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dirty="0">
                <a:solidFill>
                  <a:srgbClr val="333333"/>
                </a:solidFill>
                <a:effectLst/>
                <a:latin typeface="Segoe UI" panose="020B0502040204020203" pitchFamily="34" charset="0"/>
              </a:rPr>
              <a:t>Export your AX 2012 model store (any version). For more information, see </a:t>
            </a:r>
            <a:r>
              <a:rPr lang="en-US" b="0" i="0" u="none" strike="noStrike" dirty="0">
                <a:solidFill>
                  <a:srgbClr val="085A97"/>
                </a:solidFill>
                <a:effectLst/>
                <a:latin typeface="Segoe UI" panose="020B0502040204020203" pitchFamily="34" charset="0"/>
                <a:hlinkClick r:id="rId4" tooltip="How to: Export and Import a Model Store."/>
              </a:rPr>
              <a:t>How to: Export and Import a Model Store.</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Zip (compress) the model store file.</a:t>
            </a:r>
          </a:p>
          <a:p>
            <a:pPr algn="l">
              <a:buFont typeface="+mj-lt"/>
              <a:buAutoNum type="arabicPeriod"/>
            </a:pPr>
            <a:r>
              <a:rPr lang="en-US" b="0" i="0" dirty="0">
                <a:solidFill>
                  <a:srgbClr val="333333"/>
                </a:solidFill>
                <a:effectLst/>
                <a:latin typeface="Segoe UI" panose="020B0502040204020203" pitchFamily="34" charset="0"/>
              </a:rPr>
              <a:t>Upload your compressed model store.</a:t>
            </a:r>
          </a:p>
          <a:p>
            <a:pPr algn="l">
              <a:buFont typeface="+mj-lt"/>
              <a:buAutoNum type="arabicPeriod"/>
            </a:pPr>
            <a:r>
              <a:rPr lang="en-US" b="0" i="0" dirty="0">
                <a:solidFill>
                  <a:srgbClr val="333333"/>
                </a:solidFill>
                <a:effectLst/>
                <a:latin typeface="Segoe UI" panose="020B0502040204020203" pitchFamily="34" charset="0"/>
              </a:rPr>
              <a:t>Download the report.</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19</a:t>
            </a:fld>
            <a:endParaRPr lang="en-US"/>
          </a:p>
        </p:txBody>
      </p:sp>
    </p:spTree>
    <p:extLst>
      <p:ext uri="{BB962C8B-B14F-4D97-AF65-F5344CB8AC3E}">
        <p14:creationId xmlns:p14="http://schemas.microsoft.com/office/powerpoint/2010/main" val="298955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 to code upgrade</a:t>
            </a:r>
          </a:p>
          <a:p>
            <a:pPr marL="1143000" marR="0" lvl="2" indent="-228600">
              <a:lnSpc>
                <a:spcPct val="107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Helps plan your upgrade by collecting and analyzing 2012 code artifacts</a:t>
            </a:r>
          </a:p>
          <a:p>
            <a:pPr marL="1143000" marR="0" lvl="2" indent="-2286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 report</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20</a:t>
            </a:fld>
            <a:endParaRPr lang="en-US"/>
          </a:p>
        </p:txBody>
      </p:sp>
    </p:spTree>
    <p:extLst>
      <p:ext uri="{BB962C8B-B14F-4D97-AF65-F5344CB8AC3E}">
        <p14:creationId xmlns:p14="http://schemas.microsoft.com/office/powerpoint/2010/main" val="138099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51</a:t>
            </a:fld>
            <a:endParaRPr lang="en-US"/>
          </a:p>
        </p:txBody>
      </p:sp>
    </p:spTree>
    <p:extLst>
      <p:ext uri="{BB962C8B-B14F-4D97-AF65-F5344CB8AC3E}">
        <p14:creationId xmlns:p14="http://schemas.microsoft.com/office/powerpoint/2010/main" val="450263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actually shot first? </a:t>
            </a:r>
            <a:r>
              <a:rPr lang="en-US" dirty="0" err="1"/>
              <a:t>han</a:t>
            </a:r>
            <a:r>
              <a:rPr lang="en-US" dirty="0"/>
              <a:t> solo</a:t>
            </a:r>
          </a:p>
        </p:txBody>
      </p:sp>
      <p:sp>
        <p:nvSpPr>
          <p:cNvPr id="4" name="Slide Number Placeholder 3"/>
          <p:cNvSpPr>
            <a:spLocks noGrp="1"/>
          </p:cNvSpPr>
          <p:nvPr>
            <p:ph type="sldNum" sz="quarter" idx="5"/>
          </p:nvPr>
        </p:nvSpPr>
        <p:spPr/>
        <p:txBody>
          <a:bodyPr/>
          <a:lstStyle/>
          <a:p>
            <a:fld id="{B463881A-07F3-4DB7-AFE5-78F9798FF0B5}" type="slidenum">
              <a:rPr lang="en-US" smtClean="0"/>
              <a:t>53</a:t>
            </a:fld>
            <a:endParaRPr lang="en-US"/>
          </a:p>
        </p:txBody>
      </p:sp>
    </p:spTree>
    <p:extLst>
      <p:ext uri="{BB962C8B-B14F-4D97-AF65-F5344CB8AC3E}">
        <p14:creationId xmlns:p14="http://schemas.microsoft.com/office/powerpoint/2010/main" val="263070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 of droid is R2D2 classified as? </a:t>
            </a:r>
            <a:r>
              <a:rPr lang="en-US" dirty="0" err="1"/>
              <a:t>astromech</a:t>
            </a:r>
            <a:r>
              <a:rPr lang="en-US" dirty="0"/>
              <a:t> droid</a:t>
            </a:r>
          </a:p>
        </p:txBody>
      </p:sp>
      <p:sp>
        <p:nvSpPr>
          <p:cNvPr id="4" name="Slide Number Placeholder 3"/>
          <p:cNvSpPr>
            <a:spLocks noGrp="1"/>
          </p:cNvSpPr>
          <p:nvPr>
            <p:ph type="sldNum" sz="quarter" idx="5"/>
          </p:nvPr>
        </p:nvSpPr>
        <p:spPr/>
        <p:txBody>
          <a:bodyPr/>
          <a:lstStyle/>
          <a:p>
            <a:fld id="{B463881A-07F3-4DB7-AFE5-78F9798FF0B5}" type="slidenum">
              <a:rPr lang="en-US" smtClean="0"/>
              <a:t>57</a:t>
            </a:fld>
            <a:endParaRPr lang="en-US"/>
          </a:p>
        </p:txBody>
      </p:sp>
    </p:spTree>
    <p:extLst>
      <p:ext uri="{BB962C8B-B14F-4D97-AF65-F5344CB8AC3E}">
        <p14:creationId xmlns:p14="http://schemas.microsoft.com/office/powerpoint/2010/main" val="3870220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MILLENNIUM FALCON, CAN COMFORTABLY FIT HOW MANY PEOPLE IN THE COCKPIT? Four</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64</a:t>
            </a:fld>
            <a:endParaRPr lang="en-US"/>
          </a:p>
        </p:txBody>
      </p:sp>
    </p:spTree>
    <p:extLst>
      <p:ext uri="{BB962C8B-B14F-4D97-AF65-F5344CB8AC3E}">
        <p14:creationId xmlns:p14="http://schemas.microsoft.com/office/powerpoint/2010/main" val="2948621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Standard</a:t>
            </a:r>
          </a:p>
          <a:p>
            <a:r>
              <a:rPr lang="en-US" sz="1200" kern="1200" dirty="0">
                <a:solidFill>
                  <a:schemeClr val="tx1"/>
                </a:solidFill>
                <a:effectLst/>
                <a:latin typeface="+mn-lt"/>
                <a:ea typeface="+mn-ea"/>
                <a:cs typeface="+mn-cs"/>
              </a:rPr>
              <a:t>Standard environments are managed via LCS. You create a request for the environment to be created which is then fulfilled and completed by DSE (Dynamics Service Engineer) team commonly just called DSE. </a:t>
            </a:r>
          </a:p>
          <a:p>
            <a:r>
              <a:rPr lang="en-US" sz="1200" b="1" i="1" kern="1200" dirty="0">
                <a:solidFill>
                  <a:schemeClr val="tx1"/>
                </a:solidFill>
                <a:effectLst/>
                <a:latin typeface="+mn-lt"/>
                <a:ea typeface="+mn-ea"/>
                <a:cs typeface="+mn-cs"/>
              </a:rPr>
              <a:t>Add-On</a:t>
            </a:r>
          </a:p>
          <a:p>
            <a:r>
              <a:rPr lang="en-US" sz="1200" kern="1200" dirty="0">
                <a:solidFill>
                  <a:schemeClr val="tx1"/>
                </a:solidFill>
                <a:effectLst/>
                <a:latin typeface="+mn-lt"/>
                <a:ea typeface="+mn-ea"/>
                <a:cs typeface="+mn-cs"/>
              </a:rPr>
              <a:t>Same as standard after purchase and addition to LCS project.</a:t>
            </a:r>
          </a:p>
          <a:p>
            <a:r>
              <a:rPr lang="en-US" sz="1200" b="1" i="1" kern="1200" dirty="0">
                <a:solidFill>
                  <a:schemeClr val="tx1"/>
                </a:solidFill>
                <a:effectLst/>
                <a:latin typeface="+mn-lt"/>
                <a:ea typeface="+mn-ea"/>
                <a:cs typeface="+mn-cs"/>
              </a:rPr>
              <a:t>Cloud-Hosted</a:t>
            </a:r>
          </a:p>
          <a:p>
            <a:r>
              <a:rPr lang="en-US" sz="1200" kern="1200" dirty="0">
                <a:solidFill>
                  <a:schemeClr val="tx1"/>
                </a:solidFill>
                <a:effectLst/>
                <a:latin typeface="+mn-lt"/>
                <a:ea typeface="+mn-ea"/>
                <a:cs typeface="+mn-cs"/>
              </a:rPr>
              <a:t>Entirely self-service. Once you connect your LCS project to your Azure Subscription, you run through a wizard to create the VM and it submits the request to create that VM on your subscription with the specific options. If a new azure sub, request your core count be increase before provisioning your first VM. All VM resources are created in a resource group for that VM.</a:t>
            </a: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67</a:t>
            </a:fld>
            <a:endParaRPr lang="en-US"/>
          </a:p>
        </p:txBody>
      </p:sp>
    </p:spTree>
    <p:extLst>
      <p:ext uri="{BB962C8B-B14F-4D97-AF65-F5344CB8AC3E}">
        <p14:creationId xmlns:p14="http://schemas.microsoft.com/office/powerpoint/2010/main" val="1046124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71</a:t>
            </a:fld>
            <a:endParaRPr lang="en-US"/>
          </a:p>
        </p:txBody>
      </p:sp>
    </p:spTree>
    <p:extLst>
      <p:ext uri="{BB962C8B-B14F-4D97-AF65-F5344CB8AC3E}">
        <p14:creationId xmlns:p14="http://schemas.microsoft.com/office/powerpoint/2010/main" val="66595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78</a:t>
            </a:fld>
            <a:endParaRPr lang="en-US"/>
          </a:p>
        </p:txBody>
      </p:sp>
    </p:spTree>
    <p:extLst>
      <p:ext uri="{BB962C8B-B14F-4D97-AF65-F5344CB8AC3E}">
        <p14:creationId xmlns:p14="http://schemas.microsoft.com/office/powerpoint/2010/main" val="160413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Subscription</a:t>
            </a:r>
          </a:p>
          <a:p>
            <a:r>
              <a:rPr lang="en-US" dirty="0"/>
              <a:t>Licenses</a:t>
            </a:r>
          </a:p>
          <a:p>
            <a:r>
              <a:rPr lang="en-US" dirty="0"/>
              <a:t>Tenant, AAD</a:t>
            </a:r>
          </a:p>
          <a:p>
            <a:r>
              <a:rPr lang="en-US" dirty="0"/>
              <a:t>Azure DevOps</a:t>
            </a:r>
          </a:p>
          <a:p>
            <a:r>
              <a:rPr lang="en-US" dirty="0"/>
              <a:t>LCS </a:t>
            </a:r>
            <a:r>
              <a:rPr lang="en-US" b="0" i="0" dirty="0">
                <a:solidFill>
                  <a:srgbClr val="E3E3E3"/>
                </a:solidFill>
                <a:effectLst/>
                <a:latin typeface="Segoe UI" panose="020B0502040204020203" pitchFamily="34" charset="0"/>
              </a:rPr>
              <a:t>is a collaboration portal that provides an environment and a set of regularly updated services that can help you manage the application lifecycle of your implementations. For more information, see </a:t>
            </a:r>
            <a:r>
              <a:rPr lang="en-US" b="0" i="0" u="sng" dirty="0">
                <a:effectLst/>
                <a:latin typeface="Segoe UI" panose="020B0502040204020203" pitchFamily="34" charset="0"/>
                <a:hlinkClick r:id="rId3"/>
              </a:rPr>
              <a:t>Lifecycle Services resources</a:t>
            </a:r>
            <a:r>
              <a:rPr lang="en-US" b="0" i="0" dirty="0">
                <a:solidFill>
                  <a:srgbClr val="E3E3E3"/>
                </a:solidFill>
                <a:effectLst/>
                <a:latin typeface="Segoe UI" panose="020B0502040204020203" pitchFamily="34" charset="0"/>
              </a:rPr>
              <a:t>. After you purchase and activate a subscription for a Finance and Operations app, an </a:t>
            </a:r>
            <a:r>
              <a:rPr lang="en-US" b="1" i="0" dirty="0">
                <a:solidFill>
                  <a:srgbClr val="E3E3E3"/>
                </a:solidFill>
                <a:effectLst/>
                <a:latin typeface="Segoe UI" panose="020B0502040204020203" pitchFamily="34" charset="0"/>
              </a:rPr>
              <a:t>Implementation project</a:t>
            </a:r>
            <a:r>
              <a:rPr lang="en-US" b="0" i="0" dirty="0">
                <a:solidFill>
                  <a:srgbClr val="E3E3E3"/>
                </a:solidFill>
                <a:effectLst/>
                <a:latin typeface="Segoe UI" panose="020B0502040204020203" pitchFamily="34" charset="0"/>
              </a:rPr>
              <a:t> workspace is provisioned in LCS when the tenant administrator signs in for the first time.</a:t>
            </a:r>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5</a:t>
            </a:fld>
            <a:endParaRPr lang="en-US"/>
          </a:p>
        </p:txBody>
      </p:sp>
    </p:spTree>
    <p:extLst>
      <p:ext uri="{BB962C8B-B14F-4D97-AF65-F5344CB8AC3E}">
        <p14:creationId xmlns:p14="http://schemas.microsoft.com/office/powerpoint/2010/main" val="752818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79</a:t>
            </a:fld>
            <a:endParaRPr lang="en-US"/>
          </a:p>
        </p:txBody>
      </p:sp>
    </p:spTree>
    <p:extLst>
      <p:ext uri="{BB962C8B-B14F-4D97-AF65-F5344CB8AC3E}">
        <p14:creationId xmlns:p14="http://schemas.microsoft.com/office/powerpoint/2010/main" val="160514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80</a:t>
            </a:fld>
            <a:endParaRPr lang="en-US"/>
          </a:p>
        </p:txBody>
      </p:sp>
    </p:spTree>
    <p:extLst>
      <p:ext uri="{BB962C8B-B14F-4D97-AF65-F5344CB8AC3E}">
        <p14:creationId xmlns:p14="http://schemas.microsoft.com/office/powerpoint/2010/main" val="1691963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83</a:t>
            </a:fld>
            <a:endParaRPr lang="en-US"/>
          </a:p>
        </p:txBody>
      </p:sp>
    </p:spTree>
    <p:extLst>
      <p:ext uri="{BB962C8B-B14F-4D97-AF65-F5344CB8AC3E}">
        <p14:creationId xmlns:p14="http://schemas.microsoft.com/office/powerpoint/2010/main" val="324484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Maintenance Mode</a:t>
            </a:r>
          </a:p>
          <a:p>
            <a:r>
              <a:rPr lang="en-US" dirty="0"/>
              <a:t>Enabled maintenance mode for allow for specific configurations and processes to complete that may drastically alter the functionality of the system. For instance, enabling account structures. Only enable on request and disable once complete.</a:t>
            </a:r>
          </a:p>
          <a:p>
            <a:r>
              <a:rPr lang="en-US" dirty="0"/>
              <a:t>Upgrade</a:t>
            </a:r>
          </a:p>
          <a:p>
            <a:r>
              <a:rPr lang="en-US" dirty="0"/>
              <a:t>Only applicable to 7.3 environments or lower, basically N/A at this point.</a:t>
            </a:r>
          </a:p>
          <a:p>
            <a:r>
              <a:rPr lang="en-US" dirty="0"/>
              <a:t>Rotate Secrets</a:t>
            </a:r>
          </a:p>
          <a:p>
            <a:r>
              <a:rPr lang="en-US" dirty="0"/>
              <a:t>Only applies to cloud hosted environments as the other types have their certificates managed by MSFT. This means to regenerate and assign new certificates for the instance. </a:t>
            </a:r>
          </a:p>
        </p:txBody>
      </p:sp>
      <p:sp>
        <p:nvSpPr>
          <p:cNvPr id="4" name="Slide Number Placeholder 3"/>
          <p:cNvSpPr>
            <a:spLocks noGrp="1"/>
          </p:cNvSpPr>
          <p:nvPr>
            <p:ph type="sldNum" sz="quarter" idx="5"/>
          </p:nvPr>
        </p:nvSpPr>
        <p:spPr/>
        <p:txBody>
          <a:bodyPr/>
          <a:lstStyle/>
          <a:p>
            <a:fld id="{6758768D-2166-46D4-829E-F7A39816A5A8}" type="slidenum">
              <a:rPr lang="en-US" smtClean="0"/>
              <a:t>90</a:t>
            </a:fld>
            <a:endParaRPr lang="en-US"/>
          </a:p>
        </p:txBody>
      </p:sp>
    </p:spTree>
    <p:extLst>
      <p:ext uri="{BB962C8B-B14F-4D97-AF65-F5344CB8AC3E}">
        <p14:creationId xmlns:p14="http://schemas.microsoft.com/office/powerpoint/2010/main" val="2144708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By Type</a:t>
            </a:r>
          </a:p>
          <a:p>
            <a:r>
              <a:rPr lang="en-US" sz="1200" b="1" i="1" kern="1200" dirty="0">
                <a:solidFill>
                  <a:schemeClr val="tx1"/>
                </a:solidFill>
                <a:effectLst/>
                <a:latin typeface="+mn-lt"/>
                <a:ea typeface="+mn-ea"/>
                <a:cs typeface="+mn-cs"/>
              </a:rPr>
              <a:t>Standard and Add-On</a:t>
            </a:r>
          </a:p>
          <a:p>
            <a:r>
              <a:rPr lang="en-US" sz="1200" kern="1200" dirty="0">
                <a:solidFill>
                  <a:schemeClr val="tx1"/>
                </a:solidFill>
                <a:effectLst/>
                <a:latin typeface="+mn-lt"/>
                <a:ea typeface="+mn-ea"/>
                <a:cs typeface="+mn-cs"/>
              </a:rPr>
              <a:t>Largely self service now. You can Deallocate and stop the environment if you wish. Standard environments are on MSFT’s subscription which is paid for by your licensing so there is no cost benefit to stopping environments. You can also apply updates, such as new code or updates from MSFT, message online users, view scheduled upcoming updated, if any, enabled RDP access by IP whitelist, restart various services, move databases, enabled maintenance and upgrade major version.</a:t>
            </a:r>
          </a:p>
          <a:p>
            <a:r>
              <a:rPr lang="en-US" sz="1200" b="1" i="1" kern="1200" dirty="0">
                <a:solidFill>
                  <a:schemeClr val="tx1"/>
                </a:solidFill>
                <a:effectLst/>
                <a:latin typeface="+mn-lt"/>
                <a:ea typeface="+mn-ea"/>
                <a:cs typeface="+mn-cs"/>
              </a:rPr>
              <a:t>Cloud Hosted</a:t>
            </a:r>
          </a:p>
          <a:p>
            <a:r>
              <a:rPr lang="en-US" sz="1200" kern="1200" dirty="0">
                <a:solidFill>
                  <a:schemeClr val="tx1"/>
                </a:solidFill>
                <a:effectLst/>
                <a:latin typeface="+mn-lt"/>
                <a:ea typeface="+mn-ea"/>
                <a:cs typeface="+mn-cs"/>
              </a:rPr>
              <a:t>Similar to standard but you can only apply updates, message online users and also rotate secrets</a:t>
            </a:r>
          </a:p>
          <a:p>
            <a:r>
              <a:rPr lang="en-US" sz="1200" b="1" i="1" kern="1200" dirty="0">
                <a:solidFill>
                  <a:schemeClr val="tx1"/>
                </a:solidFill>
                <a:effectLst/>
                <a:latin typeface="+mn-lt"/>
                <a:ea typeface="+mn-ea"/>
                <a:cs typeface="+mn-cs"/>
              </a:rPr>
              <a:t>VHD</a:t>
            </a:r>
          </a:p>
          <a:p>
            <a:r>
              <a:rPr lang="en-US" sz="1200" kern="1200" dirty="0">
                <a:solidFill>
                  <a:schemeClr val="tx1"/>
                </a:solidFill>
                <a:effectLst/>
                <a:latin typeface="+mn-lt"/>
                <a:ea typeface="+mn-ea"/>
                <a:cs typeface="+mn-cs"/>
              </a:rPr>
              <a:t>Servicing is all manual doing via command line. Code is installed manually and/or synced from Azure DevOps. Platform Updates are downloaded locally and installed via command line. Community module available to assist with this if needed – D365 Tools.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91</a:t>
            </a:fld>
            <a:endParaRPr lang="en-US"/>
          </a:p>
        </p:txBody>
      </p:sp>
    </p:spTree>
    <p:extLst>
      <p:ext uri="{BB962C8B-B14F-4D97-AF65-F5344CB8AC3E}">
        <p14:creationId xmlns:p14="http://schemas.microsoft.com/office/powerpoint/2010/main" val="537580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https://docs.microsoft.com/en-us/dynamics365/unified-operations/dev-itpro/lifecycle-services/submit-request-dynamics-service-engineering-team#service-request-types-and-slas</a:t>
            </a:r>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93</a:t>
            </a:fld>
            <a:endParaRPr lang="en-US"/>
          </a:p>
        </p:txBody>
      </p:sp>
    </p:spTree>
    <p:extLst>
      <p:ext uri="{BB962C8B-B14F-4D97-AF65-F5344CB8AC3E}">
        <p14:creationId xmlns:p14="http://schemas.microsoft.com/office/powerpoint/2010/main" val="2367418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AT-AT stand for? All Terrain Armored Transport.</a:t>
            </a:r>
          </a:p>
        </p:txBody>
      </p:sp>
      <p:sp>
        <p:nvSpPr>
          <p:cNvPr id="4" name="Slide Number Placeholder 3"/>
          <p:cNvSpPr>
            <a:spLocks noGrp="1"/>
          </p:cNvSpPr>
          <p:nvPr>
            <p:ph type="sldNum" sz="quarter" idx="5"/>
          </p:nvPr>
        </p:nvSpPr>
        <p:spPr/>
        <p:txBody>
          <a:bodyPr/>
          <a:lstStyle/>
          <a:p>
            <a:fld id="{B463881A-07F3-4DB7-AFE5-78F9798FF0B5}" type="slidenum">
              <a:rPr lang="en-US" smtClean="0"/>
              <a:t>97</a:t>
            </a:fld>
            <a:endParaRPr lang="en-US"/>
          </a:p>
        </p:txBody>
      </p:sp>
    </p:spTree>
    <p:extLst>
      <p:ext uri="{BB962C8B-B14F-4D97-AF65-F5344CB8AC3E}">
        <p14:creationId xmlns:p14="http://schemas.microsoft.com/office/powerpoint/2010/main" val="397144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You can perform fit-gap analysis between your business requirements and the default processes in the Finance and Operations apps.</a:t>
            </a:r>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99</a:t>
            </a:fld>
            <a:endParaRPr lang="en-US"/>
          </a:p>
        </p:txBody>
      </p:sp>
    </p:spTree>
    <p:extLst>
      <p:ext uri="{BB962C8B-B14F-4D97-AF65-F5344CB8AC3E}">
        <p14:creationId xmlns:p14="http://schemas.microsoft.com/office/powerpoint/2010/main" val="426677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Process, customize library to your liking</a:t>
            </a:r>
          </a:p>
          <a:p>
            <a:endParaRPr lang="en-US" dirty="0"/>
          </a:p>
          <a:p>
            <a:r>
              <a:rPr lang="en-US" dirty="0"/>
              <a:t>Upload Task recording from inside </a:t>
            </a:r>
          </a:p>
        </p:txBody>
      </p:sp>
      <p:sp>
        <p:nvSpPr>
          <p:cNvPr id="4" name="Slide Number Placeholder 3"/>
          <p:cNvSpPr>
            <a:spLocks noGrp="1"/>
          </p:cNvSpPr>
          <p:nvPr>
            <p:ph type="sldNum" sz="quarter" idx="5"/>
          </p:nvPr>
        </p:nvSpPr>
        <p:spPr/>
        <p:txBody>
          <a:bodyPr/>
          <a:lstStyle/>
          <a:p>
            <a:fld id="{F8C99237-E041-426E-9DEB-5FFD70F9D36C}" type="slidenum">
              <a:rPr lang="en-US" smtClean="0"/>
              <a:t>101</a:t>
            </a:fld>
            <a:endParaRPr lang="en-US"/>
          </a:p>
        </p:txBody>
      </p:sp>
    </p:spTree>
    <p:extLst>
      <p:ext uri="{BB962C8B-B14F-4D97-AF65-F5344CB8AC3E}">
        <p14:creationId xmlns:p14="http://schemas.microsoft.com/office/powerpoint/2010/main" val="626814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https://docs.microsoft.com/en-us/dynamics365/fin-ops-core/dev-itpro/lifecycle-services/synchronize-bpm-vsts</a:t>
            </a:r>
          </a:p>
          <a:p>
            <a:endParaRPr lang="en-US" dirty="0"/>
          </a:p>
          <a:p>
            <a:r>
              <a:rPr lang="en-US" b="0" i="0" dirty="0">
                <a:solidFill>
                  <a:srgbClr val="E3E3E3"/>
                </a:solidFill>
                <a:effectLst/>
                <a:latin typeface="Segoe UI" panose="020B0502040204020203" pitchFamily="34" charset="0"/>
              </a:rPr>
              <a:t>you can also track the progress of your implementation project in Azure DevOps, and can associate various work items with requirements and business </a:t>
            </a:r>
            <a:r>
              <a:rPr lang="en-US" b="0" i="0" dirty="0" err="1">
                <a:solidFill>
                  <a:srgbClr val="E3E3E3"/>
                </a:solidFill>
                <a:effectLst/>
                <a:latin typeface="Segoe UI" panose="020B0502040204020203" pitchFamily="34" charset="0"/>
              </a:rPr>
              <a:t>processe</a:t>
            </a:r>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102</a:t>
            </a:fld>
            <a:endParaRPr lang="en-US"/>
          </a:p>
        </p:txBody>
      </p:sp>
    </p:spTree>
    <p:extLst>
      <p:ext uri="{BB962C8B-B14F-4D97-AF65-F5344CB8AC3E}">
        <p14:creationId xmlns:p14="http://schemas.microsoft.com/office/powerpoint/2010/main" val="169291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ADMIRAL RADDUS AND ADMIRAL ACKBAR BOTH HAIL FROM WHICH PLANET? mon </a:t>
            </a:r>
            <a:r>
              <a:rPr lang="en-US" dirty="0" err="1"/>
              <a:t>cala</a:t>
            </a:r>
            <a:endParaRPr lang="en-US" dirty="0"/>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7</a:t>
            </a:fld>
            <a:endParaRPr lang="en-US"/>
          </a:p>
        </p:txBody>
      </p:sp>
    </p:spTree>
    <p:extLst>
      <p:ext uri="{BB962C8B-B14F-4D97-AF65-F5344CB8AC3E}">
        <p14:creationId xmlns:p14="http://schemas.microsoft.com/office/powerpoint/2010/main" val="1825802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interaction</a:t>
            </a:r>
            <a:r>
              <a:rPr lang="en-US" sz="1200" b="0" i="0" kern="1200" dirty="0">
                <a:solidFill>
                  <a:schemeClr val="tx1"/>
                </a:solidFill>
                <a:effectLst/>
                <a:latin typeface="+mn-lt"/>
                <a:ea typeface="+mn-ea"/>
                <a:cs typeface="+mn-cs"/>
              </a:rPr>
              <a:t> chart shows a user's activities on various machines in the environment and the SQL utilization trend.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load</a:t>
            </a:r>
            <a:r>
              <a:rPr lang="en-US" sz="1200" b="0" i="0" kern="1200" dirty="0">
                <a:solidFill>
                  <a:schemeClr val="tx1"/>
                </a:solidFill>
                <a:effectLst/>
                <a:latin typeface="+mn-lt"/>
                <a:ea typeface="+mn-ea"/>
                <a:cs typeface="+mn-cs"/>
              </a:rPr>
              <a:t> section shows all the system users. Each chart shows the time that the user spent on a specific machine.</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Activity load</a:t>
            </a:r>
            <a:r>
              <a:rPr lang="en-US" sz="1200" b="0" i="0" kern="1200" dirty="0">
                <a:solidFill>
                  <a:schemeClr val="tx1"/>
                </a:solidFill>
                <a:effectLst/>
                <a:latin typeface="+mn-lt"/>
                <a:ea typeface="+mn-ea"/>
                <a:cs typeface="+mn-cs"/>
              </a:rPr>
              <a:t> section shows the activities that were performed on each machine. If you hover over an activity, you see the </a:t>
            </a:r>
            <a:r>
              <a:rPr lang="en-US" sz="1200" b="0" i="0" kern="1200" dirty="0" err="1">
                <a:solidFill>
                  <a:schemeClr val="tx1"/>
                </a:solidFill>
                <a:effectLst/>
                <a:latin typeface="+mn-lt"/>
                <a:ea typeface="+mn-ea"/>
                <a:cs typeface="+mn-cs"/>
              </a:rPr>
              <a:t>Form:Control:Action</a:t>
            </a:r>
            <a:r>
              <a:rPr lang="en-US" sz="1200" b="0" i="0" kern="1200" dirty="0">
                <a:solidFill>
                  <a:schemeClr val="tx1"/>
                </a:solidFill>
                <a:effectLst/>
                <a:latin typeface="+mn-lt"/>
                <a:ea typeface="+mn-ea"/>
                <a:cs typeface="+mn-cs"/>
              </a:rPr>
              <a:t> as a tuple. For example, if you look at </a:t>
            </a:r>
            <a:r>
              <a:rPr lang="en-US" sz="1200" b="0" i="0" kern="1200" dirty="0" err="1">
                <a:solidFill>
                  <a:schemeClr val="tx1"/>
                </a:solidFill>
                <a:effectLst/>
                <a:latin typeface="+mn-lt"/>
                <a:ea typeface="+mn-ea"/>
                <a:cs typeface="+mn-cs"/>
              </a:rPr>
              <a:t>LedgerJournal:New:Click</a:t>
            </a:r>
            <a:r>
              <a:rPr lang="en-US" sz="1200" b="0" i="0" kern="1200" dirty="0">
                <a:solidFill>
                  <a:schemeClr val="tx1"/>
                </a:solidFill>
                <a:effectLst/>
                <a:latin typeface="+mn-lt"/>
                <a:ea typeface="+mn-ea"/>
                <a:cs typeface="+mn-cs"/>
              </a:rPr>
              <a:t> in this section, you can see that user A opened the </a:t>
            </a:r>
            <a:r>
              <a:rPr lang="en-US" sz="1200" b="1" i="0" kern="1200" dirty="0" err="1">
                <a:solidFill>
                  <a:schemeClr val="tx1"/>
                </a:solidFill>
                <a:effectLst/>
                <a:latin typeface="+mn-lt"/>
                <a:ea typeface="+mn-ea"/>
                <a:cs typeface="+mn-cs"/>
              </a:rPr>
              <a:t>LedgerJournals</a:t>
            </a:r>
            <a:r>
              <a:rPr lang="en-US" sz="1200" b="0" i="0" kern="1200" dirty="0">
                <a:solidFill>
                  <a:schemeClr val="tx1"/>
                </a:solidFill>
                <a:effectLst/>
                <a:latin typeface="+mn-lt"/>
                <a:ea typeface="+mn-ea"/>
                <a:cs typeface="+mn-cs"/>
              </a:rPr>
              <a:t> page and selected the </a:t>
            </a:r>
            <a:r>
              <a:rPr lang="en-US" sz="1200" b="1" i="0" kern="1200" dirty="0">
                <a:solidFill>
                  <a:schemeClr val="tx1"/>
                </a:solidFill>
                <a:effectLst/>
                <a:latin typeface="+mn-lt"/>
                <a:ea typeface="+mn-ea"/>
                <a:cs typeface="+mn-cs"/>
              </a:rPr>
              <a:t>New</a:t>
            </a:r>
            <a:r>
              <a:rPr lang="en-US" sz="1200" b="0" i="0" kern="1200" dirty="0">
                <a:solidFill>
                  <a:schemeClr val="tx1"/>
                </a:solidFill>
                <a:effectLst/>
                <a:latin typeface="+mn-lt"/>
                <a:ea typeface="+mn-ea"/>
                <a:cs typeface="+mn-cs"/>
              </a:rPr>
              <a:t> button to create a new journal entry.</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activity</a:t>
            </a:r>
            <a:r>
              <a:rPr lang="en-US" sz="1200" b="0" i="0" kern="1200" dirty="0">
                <a:solidFill>
                  <a:schemeClr val="tx1"/>
                </a:solidFill>
                <a:effectLst/>
                <a:latin typeface="+mn-lt"/>
                <a:ea typeface="+mn-ea"/>
                <a:cs typeface="+mn-cs"/>
              </a:rPr>
              <a:t> grid shows the various activities that users performed, based on their session timestamp.</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111</a:t>
            </a:fld>
            <a:endParaRPr lang="en-US"/>
          </a:p>
        </p:txBody>
      </p:sp>
    </p:spTree>
    <p:extLst>
      <p:ext uri="{BB962C8B-B14F-4D97-AF65-F5344CB8AC3E}">
        <p14:creationId xmlns:p14="http://schemas.microsoft.com/office/powerpoint/2010/main" val="74490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Seeks up, updates up, row counters fluctuation, index size fluctuation</a:t>
            </a:r>
          </a:p>
        </p:txBody>
      </p:sp>
      <p:sp>
        <p:nvSpPr>
          <p:cNvPr id="4" name="Slide Number Placeholder 3"/>
          <p:cNvSpPr>
            <a:spLocks noGrp="1"/>
          </p:cNvSpPr>
          <p:nvPr>
            <p:ph type="sldNum" sz="quarter" idx="5"/>
          </p:nvPr>
        </p:nvSpPr>
        <p:spPr/>
        <p:txBody>
          <a:bodyPr/>
          <a:lstStyle/>
          <a:p>
            <a:fld id="{F8C99237-E041-426E-9DEB-5FFD70F9D36C}" type="slidenum">
              <a:rPr lang="en-US" smtClean="0"/>
              <a:t>115</a:t>
            </a:fld>
            <a:endParaRPr lang="en-US"/>
          </a:p>
        </p:txBody>
      </p:sp>
    </p:spTree>
    <p:extLst>
      <p:ext uri="{BB962C8B-B14F-4D97-AF65-F5344CB8AC3E}">
        <p14:creationId xmlns:p14="http://schemas.microsoft.com/office/powerpoint/2010/main" val="2776401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116</a:t>
            </a:fld>
            <a:endParaRPr lang="en-US"/>
          </a:p>
        </p:txBody>
      </p:sp>
    </p:spTree>
    <p:extLst>
      <p:ext uri="{BB962C8B-B14F-4D97-AF65-F5344CB8AC3E}">
        <p14:creationId xmlns:p14="http://schemas.microsoft.com/office/powerpoint/2010/main" val="1371305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date/time range, got different results to review, look at timing to see outliers</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117</a:t>
            </a:fld>
            <a:endParaRPr lang="en-US"/>
          </a:p>
        </p:txBody>
      </p:sp>
    </p:spTree>
    <p:extLst>
      <p:ext uri="{BB962C8B-B14F-4D97-AF65-F5344CB8AC3E}">
        <p14:creationId xmlns:p14="http://schemas.microsoft.com/office/powerpoint/2010/main" val="246041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Update Throttle Config on A table</a:t>
            </a:r>
          </a:p>
        </p:txBody>
      </p:sp>
      <p:sp>
        <p:nvSpPr>
          <p:cNvPr id="4" name="Slide Number Placeholder 3"/>
          <p:cNvSpPr>
            <a:spLocks noGrp="1"/>
          </p:cNvSpPr>
          <p:nvPr>
            <p:ph type="sldNum" sz="quarter" idx="5"/>
          </p:nvPr>
        </p:nvSpPr>
        <p:spPr/>
        <p:txBody>
          <a:bodyPr/>
          <a:lstStyle/>
          <a:p>
            <a:fld id="{F8C99237-E041-426E-9DEB-5FFD70F9D36C}" type="slidenum">
              <a:rPr lang="en-US" smtClean="0"/>
              <a:t>118</a:t>
            </a:fld>
            <a:endParaRPr lang="en-US"/>
          </a:p>
        </p:txBody>
      </p:sp>
    </p:spTree>
    <p:extLst>
      <p:ext uri="{BB962C8B-B14F-4D97-AF65-F5344CB8AC3E}">
        <p14:creationId xmlns:p14="http://schemas.microsoft.com/office/powerpoint/2010/main" val="3291568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Sorted by table name</a:t>
            </a:r>
          </a:p>
        </p:txBody>
      </p:sp>
      <p:sp>
        <p:nvSpPr>
          <p:cNvPr id="4" name="Slide Number Placeholder 3"/>
          <p:cNvSpPr>
            <a:spLocks noGrp="1"/>
          </p:cNvSpPr>
          <p:nvPr>
            <p:ph type="sldNum" sz="quarter" idx="5"/>
          </p:nvPr>
        </p:nvSpPr>
        <p:spPr/>
        <p:txBody>
          <a:bodyPr/>
          <a:lstStyle/>
          <a:p>
            <a:fld id="{F8C99237-E041-426E-9DEB-5FFD70F9D36C}" type="slidenum">
              <a:rPr lang="en-US" smtClean="0"/>
              <a:t>120</a:t>
            </a:fld>
            <a:endParaRPr lang="en-US"/>
          </a:p>
        </p:txBody>
      </p:sp>
    </p:spTree>
    <p:extLst>
      <p:ext uri="{BB962C8B-B14F-4D97-AF65-F5344CB8AC3E}">
        <p14:creationId xmlns:p14="http://schemas.microsoft.com/office/powerpoint/2010/main" val="1327128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by fragmentation</a:t>
            </a:r>
          </a:p>
          <a:p>
            <a:endParaRPr lang="en-US" dirty="0"/>
          </a:p>
          <a:p>
            <a:r>
              <a:rPr lang="en-US" dirty="0"/>
              <a:t>2 outcomes, manually reorg it now to address issue that brought you here</a:t>
            </a:r>
          </a:p>
          <a:p>
            <a:r>
              <a:rPr lang="en-US" dirty="0"/>
              <a:t>Create support ticket with </a:t>
            </a:r>
            <a:r>
              <a:rPr lang="en-US" dirty="0" err="1"/>
              <a:t>MSFt</a:t>
            </a:r>
            <a:r>
              <a:rPr lang="en-US" dirty="0"/>
              <a:t> to more aggressively rebuild indices on  schedule</a:t>
            </a:r>
          </a:p>
        </p:txBody>
      </p:sp>
      <p:sp>
        <p:nvSpPr>
          <p:cNvPr id="4" name="Slide Number Placeholder 3"/>
          <p:cNvSpPr>
            <a:spLocks noGrp="1"/>
          </p:cNvSpPr>
          <p:nvPr>
            <p:ph type="sldNum" sz="quarter" idx="5"/>
          </p:nvPr>
        </p:nvSpPr>
        <p:spPr/>
        <p:txBody>
          <a:bodyPr/>
          <a:lstStyle/>
          <a:p>
            <a:fld id="{F8C99237-E041-426E-9DEB-5FFD70F9D36C}" type="slidenum">
              <a:rPr lang="en-US" smtClean="0"/>
              <a:t>121</a:t>
            </a:fld>
            <a:endParaRPr lang="en-US"/>
          </a:p>
        </p:txBody>
      </p:sp>
    </p:spTree>
    <p:extLst>
      <p:ext uri="{BB962C8B-B14F-4D97-AF65-F5344CB8AC3E}">
        <p14:creationId xmlns:p14="http://schemas.microsoft.com/office/powerpoint/2010/main" val="138199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LCS look for on prem</a:t>
            </a:r>
          </a:p>
        </p:txBody>
      </p:sp>
      <p:sp>
        <p:nvSpPr>
          <p:cNvPr id="4" name="Slide Number Placeholder 3"/>
          <p:cNvSpPr>
            <a:spLocks noGrp="1"/>
          </p:cNvSpPr>
          <p:nvPr>
            <p:ph type="sldNum" sz="quarter" idx="5"/>
          </p:nvPr>
        </p:nvSpPr>
        <p:spPr/>
        <p:txBody>
          <a:bodyPr/>
          <a:lstStyle/>
          <a:p>
            <a:fld id="{B463881A-07F3-4DB7-AFE5-78F9798FF0B5}" type="slidenum">
              <a:rPr lang="en-US" smtClean="0"/>
              <a:t>8</a:t>
            </a:fld>
            <a:endParaRPr lang="en-US"/>
          </a:p>
        </p:txBody>
      </p:sp>
    </p:spTree>
    <p:extLst>
      <p:ext uri="{BB962C8B-B14F-4D97-AF65-F5344CB8AC3E}">
        <p14:creationId xmlns:p14="http://schemas.microsoft.com/office/powerpoint/2010/main" val="237480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time and hardware</a:t>
            </a:r>
          </a:p>
          <a:p>
            <a:r>
              <a:rPr lang="en-US" dirty="0"/>
              <a:t>expensive</a:t>
            </a:r>
          </a:p>
        </p:txBody>
      </p:sp>
      <p:sp>
        <p:nvSpPr>
          <p:cNvPr id="4" name="Slide Number Placeholder 3"/>
          <p:cNvSpPr>
            <a:spLocks noGrp="1"/>
          </p:cNvSpPr>
          <p:nvPr>
            <p:ph type="sldNum" sz="quarter" idx="5"/>
          </p:nvPr>
        </p:nvSpPr>
        <p:spPr/>
        <p:txBody>
          <a:bodyPr/>
          <a:lstStyle/>
          <a:p>
            <a:fld id="{F8C99237-E041-426E-9DEB-5FFD70F9D36C}" type="slidenum">
              <a:rPr lang="en-US" smtClean="0"/>
              <a:t>9</a:t>
            </a:fld>
            <a:endParaRPr lang="en-US"/>
          </a:p>
        </p:txBody>
      </p:sp>
    </p:spTree>
    <p:extLst>
      <p:ext uri="{BB962C8B-B14F-4D97-AF65-F5344CB8AC3E}">
        <p14:creationId xmlns:p14="http://schemas.microsoft.com/office/powerpoint/2010/main" val="396455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LCS looks like for the cloud</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11</a:t>
            </a:fld>
            <a:endParaRPr lang="en-US"/>
          </a:p>
        </p:txBody>
      </p:sp>
    </p:spTree>
    <p:extLst>
      <p:ext uri="{BB962C8B-B14F-4D97-AF65-F5344CB8AC3E}">
        <p14:creationId xmlns:p14="http://schemas.microsoft.com/office/powerpoint/2010/main" val="276050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LCS project home screen</a:t>
            </a:r>
          </a:p>
          <a:p>
            <a:r>
              <a:rPr lang="en-US" dirty="0"/>
              <a:t>Action center on left, environments and quick links on the right</a:t>
            </a:r>
          </a:p>
          <a:p>
            <a:r>
              <a:rPr lang="en-US" dirty="0"/>
              <a:t>Main project methodology and time line in the center</a:t>
            </a:r>
          </a:p>
        </p:txBody>
      </p:sp>
      <p:sp>
        <p:nvSpPr>
          <p:cNvPr id="4" name="Slide Number Placeholder 3"/>
          <p:cNvSpPr>
            <a:spLocks noGrp="1"/>
          </p:cNvSpPr>
          <p:nvPr>
            <p:ph type="sldNum" sz="quarter" idx="5"/>
          </p:nvPr>
        </p:nvSpPr>
        <p:spPr/>
        <p:txBody>
          <a:bodyPr/>
          <a:lstStyle/>
          <a:p>
            <a:fld id="{F8C99237-E041-426E-9DEB-5FFD70F9D36C}" type="slidenum">
              <a:rPr lang="en-US" smtClean="0"/>
              <a:t>14</a:t>
            </a:fld>
            <a:endParaRPr lang="en-US"/>
          </a:p>
        </p:txBody>
      </p:sp>
    </p:spTree>
    <p:extLst>
      <p:ext uri="{BB962C8B-B14F-4D97-AF65-F5344CB8AC3E}">
        <p14:creationId xmlns:p14="http://schemas.microsoft.com/office/powerpoint/2010/main" val="46072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pick the schedule</a:t>
            </a:r>
          </a:p>
          <a:p>
            <a:r>
              <a:rPr lang="en-US" dirty="0"/>
              <a:t>Skip updates up to 2 times if needed</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15</a:t>
            </a:fld>
            <a:endParaRPr lang="en-US"/>
          </a:p>
        </p:txBody>
      </p:sp>
    </p:spTree>
    <p:extLst>
      <p:ext uri="{BB962C8B-B14F-4D97-AF65-F5344CB8AC3E}">
        <p14:creationId xmlns:p14="http://schemas.microsoft.com/office/powerpoint/2010/main" val="18361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16</a:t>
            </a:fld>
            <a:endParaRPr lang="en-US"/>
          </a:p>
        </p:txBody>
      </p:sp>
    </p:spTree>
    <p:extLst>
      <p:ext uri="{BB962C8B-B14F-4D97-AF65-F5344CB8AC3E}">
        <p14:creationId xmlns:p14="http://schemas.microsoft.com/office/powerpoint/2010/main" val="223535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947139E-9C79-4BFC-8345-6236746DD65B}"/>
              </a:ext>
            </a:extLst>
          </p:cNvPr>
          <p:cNvSpPr>
            <a:spLocks noGrp="1"/>
          </p:cNvSpPr>
          <p:nvPr>
            <p:ph type="pic" sz="quarter" idx="12"/>
          </p:nvPr>
        </p:nvSpPr>
        <p:spPr>
          <a:xfrm>
            <a:off x="0" y="0"/>
            <a:ext cx="12192000" cy="6858000"/>
          </a:xfrm>
        </p:spPr>
        <p:txBody>
          <a:bodyPr/>
          <a:lstStyle/>
          <a:p>
            <a:endParaRPr lang="en-US"/>
          </a:p>
        </p:txBody>
      </p:sp>
    </p:spTree>
    <p:extLst>
      <p:ext uri="{BB962C8B-B14F-4D97-AF65-F5344CB8AC3E}">
        <p14:creationId xmlns:p14="http://schemas.microsoft.com/office/powerpoint/2010/main" val="224178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5FBE118-903C-42FB-B2A7-3E03CCBCD58C}"/>
              </a:ext>
            </a:extLst>
          </p:cNvPr>
          <p:cNvSpPr/>
          <p:nvPr userDrawn="1"/>
        </p:nvSpPr>
        <p:spPr>
          <a:xfrm flipH="1">
            <a:off x="-2" y="0"/>
            <a:ext cx="12192001" cy="3616060"/>
          </a:xfrm>
          <a:custGeom>
            <a:avLst/>
            <a:gdLst>
              <a:gd name="connsiteX0" fmla="*/ 10877551 w 12192001"/>
              <a:gd name="connsiteY0" fmla="*/ 0 h 3650836"/>
              <a:gd name="connsiteX1" fmla="*/ 12192001 w 12192001"/>
              <a:gd name="connsiteY1" fmla="*/ 0 h 3650836"/>
              <a:gd name="connsiteX2" fmla="*/ 12192001 w 12192001"/>
              <a:gd name="connsiteY2" fmla="*/ 2114553 h 3650836"/>
              <a:gd name="connsiteX3" fmla="*/ 12192001 w 12192001"/>
              <a:gd name="connsiteY3" fmla="*/ 2503692 h 3650836"/>
              <a:gd name="connsiteX4" fmla="*/ 12192001 w 12192001"/>
              <a:gd name="connsiteY4" fmla="*/ 2538411 h 3650836"/>
              <a:gd name="connsiteX5" fmla="*/ 12192000 w 12192001"/>
              <a:gd name="connsiteY5" fmla="*/ 3418782 h 3650836"/>
              <a:gd name="connsiteX6" fmla="*/ 12110112 w 12192001"/>
              <a:gd name="connsiteY6" fmla="*/ 3435451 h 3650836"/>
              <a:gd name="connsiteX7" fmla="*/ 11269385 w 12192001"/>
              <a:gd name="connsiteY7" fmla="*/ 3327283 h 3650836"/>
              <a:gd name="connsiteX8" fmla="*/ 9856812 w 12192001"/>
              <a:gd name="connsiteY8" fmla="*/ 2863334 h 3650836"/>
              <a:gd name="connsiteX9" fmla="*/ 7781192 w 12192001"/>
              <a:gd name="connsiteY9" fmla="*/ 3544947 h 3650836"/>
              <a:gd name="connsiteX10" fmla="*/ 4859261 w 12192001"/>
              <a:gd name="connsiteY10" fmla="*/ 2330037 h 3650836"/>
              <a:gd name="connsiteX11" fmla="*/ 2982482 w 12192001"/>
              <a:gd name="connsiteY11" fmla="*/ 2747733 h 3650836"/>
              <a:gd name="connsiteX12" fmla="*/ 1214289 w 12192001"/>
              <a:gd name="connsiteY12" fmla="*/ 3570089 h 3650836"/>
              <a:gd name="connsiteX13" fmla="*/ 131258 w 12192001"/>
              <a:gd name="connsiteY13" fmla="*/ 3600622 h 3650836"/>
              <a:gd name="connsiteX14" fmla="*/ 1 w 12192001"/>
              <a:gd name="connsiteY14" fmla="*/ 3561507 h 3650836"/>
              <a:gd name="connsiteX15" fmla="*/ 1 w 12192001"/>
              <a:gd name="connsiteY15" fmla="*/ 2114552 h 3650836"/>
              <a:gd name="connsiteX16" fmla="*/ 0 w 12192001"/>
              <a:gd name="connsiteY16" fmla="*/ 2114553 h 3650836"/>
              <a:gd name="connsiteX17" fmla="*/ 0 w 12192001"/>
              <a:gd name="connsiteY17" fmla="*/ 3 h 3650836"/>
              <a:gd name="connsiteX18" fmla="*/ 1264097 w 12192001"/>
              <a:gd name="connsiteY18" fmla="*/ 3 h 3650836"/>
              <a:gd name="connsiteX19" fmla="*/ 1264098 w 12192001"/>
              <a:gd name="connsiteY19" fmla="*/ 2 h 3650836"/>
              <a:gd name="connsiteX20" fmla="*/ 10392934 w 12192001"/>
              <a:gd name="connsiteY20" fmla="*/ 2 h 3650836"/>
              <a:gd name="connsiteX21" fmla="*/ 10392935 w 12192001"/>
              <a:gd name="connsiteY21" fmla="*/ 3 h 3650836"/>
              <a:gd name="connsiteX22" fmla="*/ 10877551 w 12192001"/>
              <a:gd name="connsiteY22" fmla="*/ 3 h 3650836"/>
              <a:gd name="connsiteX0" fmla="*/ 10877551 w 12192001"/>
              <a:gd name="connsiteY0" fmla="*/ 0 h 3650836"/>
              <a:gd name="connsiteX1" fmla="*/ 12192001 w 12192001"/>
              <a:gd name="connsiteY1" fmla="*/ 0 h 3650836"/>
              <a:gd name="connsiteX2" fmla="*/ 12192001 w 12192001"/>
              <a:gd name="connsiteY2" fmla="*/ 2114553 h 3650836"/>
              <a:gd name="connsiteX3" fmla="*/ 12192001 w 12192001"/>
              <a:gd name="connsiteY3" fmla="*/ 2503692 h 3650836"/>
              <a:gd name="connsiteX4" fmla="*/ 12192001 w 12192001"/>
              <a:gd name="connsiteY4" fmla="*/ 2538411 h 3650836"/>
              <a:gd name="connsiteX5" fmla="*/ 12192000 w 12192001"/>
              <a:gd name="connsiteY5" fmla="*/ 3418782 h 3650836"/>
              <a:gd name="connsiteX6" fmla="*/ 12110112 w 12192001"/>
              <a:gd name="connsiteY6" fmla="*/ 3435451 h 3650836"/>
              <a:gd name="connsiteX7" fmla="*/ 11269385 w 12192001"/>
              <a:gd name="connsiteY7" fmla="*/ 3327283 h 3650836"/>
              <a:gd name="connsiteX8" fmla="*/ 9856812 w 12192001"/>
              <a:gd name="connsiteY8" fmla="*/ 2863334 h 3650836"/>
              <a:gd name="connsiteX9" fmla="*/ 7781192 w 12192001"/>
              <a:gd name="connsiteY9" fmla="*/ 3544947 h 3650836"/>
              <a:gd name="connsiteX10" fmla="*/ 4897361 w 12192001"/>
              <a:gd name="connsiteY10" fmla="*/ 2500927 h 3650836"/>
              <a:gd name="connsiteX11" fmla="*/ 2982482 w 12192001"/>
              <a:gd name="connsiteY11" fmla="*/ 2747733 h 3650836"/>
              <a:gd name="connsiteX12" fmla="*/ 1214289 w 12192001"/>
              <a:gd name="connsiteY12" fmla="*/ 3570089 h 3650836"/>
              <a:gd name="connsiteX13" fmla="*/ 131258 w 12192001"/>
              <a:gd name="connsiteY13" fmla="*/ 3600622 h 3650836"/>
              <a:gd name="connsiteX14" fmla="*/ 1 w 12192001"/>
              <a:gd name="connsiteY14" fmla="*/ 3561507 h 3650836"/>
              <a:gd name="connsiteX15" fmla="*/ 1 w 12192001"/>
              <a:gd name="connsiteY15" fmla="*/ 2114552 h 3650836"/>
              <a:gd name="connsiteX16" fmla="*/ 0 w 12192001"/>
              <a:gd name="connsiteY16" fmla="*/ 2114553 h 3650836"/>
              <a:gd name="connsiteX17" fmla="*/ 0 w 12192001"/>
              <a:gd name="connsiteY17" fmla="*/ 3 h 3650836"/>
              <a:gd name="connsiteX18" fmla="*/ 1264097 w 12192001"/>
              <a:gd name="connsiteY18" fmla="*/ 3 h 3650836"/>
              <a:gd name="connsiteX19" fmla="*/ 1264098 w 12192001"/>
              <a:gd name="connsiteY19" fmla="*/ 2 h 3650836"/>
              <a:gd name="connsiteX20" fmla="*/ 10392934 w 12192001"/>
              <a:gd name="connsiteY20" fmla="*/ 2 h 3650836"/>
              <a:gd name="connsiteX21" fmla="*/ 10392935 w 12192001"/>
              <a:gd name="connsiteY21" fmla="*/ 3 h 3650836"/>
              <a:gd name="connsiteX22" fmla="*/ 10877551 w 12192001"/>
              <a:gd name="connsiteY22" fmla="*/ 3 h 3650836"/>
              <a:gd name="connsiteX23" fmla="*/ 10877551 w 12192001"/>
              <a:gd name="connsiteY23" fmla="*/ 0 h 3650836"/>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897361 w 12192001"/>
              <a:gd name="connsiteY10" fmla="*/ 2500927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935461 w 12192001"/>
              <a:gd name="connsiteY10" fmla="*/ 2765030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63889"/>
              <a:gd name="connsiteX1" fmla="*/ 12192001 w 12192001"/>
              <a:gd name="connsiteY1" fmla="*/ 0 h 3663889"/>
              <a:gd name="connsiteX2" fmla="*/ 12192001 w 12192001"/>
              <a:gd name="connsiteY2" fmla="*/ 2114553 h 3663889"/>
              <a:gd name="connsiteX3" fmla="*/ 12192001 w 12192001"/>
              <a:gd name="connsiteY3" fmla="*/ 2503692 h 3663889"/>
              <a:gd name="connsiteX4" fmla="*/ 12192001 w 12192001"/>
              <a:gd name="connsiteY4" fmla="*/ 2538411 h 3663889"/>
              <a:gd name="connsiteX5" fmla="*/ 12192000 w 12192001"/>
              <a:gd name="connsiteY5" fmla="*/ 3418782 h 3663889"/>
              <a:gd name="connsiteX6" fmla="*/ 12110112 w 12192001"/>
              <a:gd name="connsiteY6" fmla="*/ 3435451 h 3663889"/>
              <a:gd name="connsiteX7" fmla="*/ 11269385 w 12192001"/>
              <a:gd name="connsiteY7" fmla="*/ 3327283 h 3663889"/>
              <a:gd name="connsiteX8" fmla="*/ 9856812 w 12192001"/>
              <a:gd name="connsiteY8" fmla="*/ 2863334 h 3663889"/>
              <a:gd name="connsiteX9" fmla="*/ 7781192 w 12192001"/>
              <a:gd name="connsiteY9" fmla="*/ 3544947 h 3663889"/>
              <a:gd name="connsiteX10" fmla="*/ 4935461 w 12192001"/>
              <a:gd name="connsiteY10" fmla="*/ 2891456 h 3663889"/>
              <a:gd name="connsiteX11" fmla="*/ 3020582 w 12192001"/>
              <a:gd name="connsiteY11" fmla="*/ 2840946 h 3663889"/>
              <a:gd name="connsiteX12" fmla="*/ 1214289 w 12192001"/>
              <a:gd name="connsiteY12" fmla="*/ 3570089 h 3663889"/>
              <a:gd name="connsiteX13" fmla="*/ 131258 w 12192001"/>
              <a:gd name="connsiteY13" fmla="*/ 3600622 h 3663889"/>
              <a:gd name="connsiteX14" fmla="*/ 1 w 12192001"/>
              <a:gd name="connsiteY14" fmla="*/ 3561507 h 3663889"/>
              <a:gd name="connsiteX15" fmla="*/ 1 w 12192001"/>
              <a:gd name="connsiteY15" fmla="*/ 2114552 h 3663889"/>
              <a:gd name="connsiteX16" fmla="*/ 0 w 12192001"/>
              <a:gd name="connsiteY16" fmla="*/ 2114553 h 3663889"/>
              <a:gd name="connsiteX17" fmla="*/ 0 w 12192001"/>
              <a:gd name="connsiteY17" fmla="*/ 3 h 3663889"/>
              <a:gd name="connsiteX18" fmla="*/ 1264097 w 12192001"/>
              <a:gd name="connsiteY18" fmla="*/ 3 h 3663889"/>
              <a:gd name="connsiteX19" fmla="*/ 1264098 w 12192001"/>
              <a:gd name="connsiteY19" fmla="*/ 2 h 3663889"/>
              <a:gd name="connsiteX20" fmla="*/ 10392934 w 12192001"/>
              <a:gd name="connsiteY20" fmla="*/ 2 h 3663889"/>
              <a:gd name="connsiteX21" fmla="*/ 10392935 w 12192001"/>
              <a:gd name="connsiteY21" fmla="*/ 3 h 3663889"/>
              <a:gd name="connsiteX22" fmla="*/ 10877551 w 12192001"/>
              <a:gd name="connsiteY22" fmla="*/ 3 h 3663889"/>
              <a:gd name="connsiteX23" fmla="*/ 10877551 w 12192001"/>
              <a:gd name="connsiteY23" fmla="*/ 0 h 3663889"/>
              <a:gd name="connsiteX0" fmla="*/ 10877551 w 12192001"/>
              <a:gd name="connsiteY0" fmla="*/ 0 h 3657221"/>
              <a:gd name="connsiteX1" fmla="*/ 12192001 w 12192001"/>
              <a:gd name="connsiteY1" fmla="*/ 0 h 3657221"/>
              <a:gd name="connsiteX2" fmla="*/ 12192001 w 12192001"/>
              <a:gd name="connsiteY2" fmla="*/ 2114553 h 3657221"/>
              <a:gd name="connsiteX3" fmla="*/ 12192001 w 12192001"/>
              <a:gd name="connsiteY3" fmla="*/ 2503692 h 3657221"/>
              <a:gd name="connsiteX4" fmla="*/ 12192001 w 12192001"/>
              <a:gd name="connsiteY4" fmla="*/ 2538411 h 3657221"/>
              <a:gd name="connsiteX5" fmla="*/ 12192000 w 12192001"/>
              <a:gd name="connsiteY5" fmla="*/ 3418782 h 3657221"/>
              <a:gd name="connsiteX6" fmla="*/ 12110112 w 12192001"/>
              <a:gd name="connsiteY6" fmla="*/ 3435451 h 3657221"/>
              <a:gd name="connsiteX7" fmla="*/ 11269385 w 12192001"/>
              <a:gd name="connsiteY7" fmla="*/ 3327283 h 3657221"/>
              <a:gd name="connsiteX8" fmla="*/ 9856812 w 12192001"/>
              <a:gd name="connsiteY8" fmla="*/ 2863334 h 3657221"/>
              <a:gd name="connsiteX9" fmla="*/ 7781192 w 12192001"/>
              <a:gd name="connsiteY9" fmla="*/ 3544947 h 3657221"/>
              <a:gd name="connsiteX10" fmla="*/ 4935461 w 12192001"/>
              <a:gd name="connsiteY10" fmla="*/ 2891456 h 3657221"/>
              <a:gd name="connsiteX11" fmla="*/ 2931682 w 12192001"/>
              <a:gd name="connsiteY11" fmla="*/ 2955879 h 3657221"/>
              <a:gd name="connsiteX12" fmla="*/ 1214289 w 12192001"/>
              <a:gd name="connsiteY12" fmla="*/ 3570089 h 3657221"/>
              <a:gd name="connsiteX13" fmla="*/ 131258 w 12192001"/>
              <a:gd name="connsiteY13" fmla="*/ 3600622 h 3657221"/>
              <a:gd name="connsiteX14" fmla="*/ 1 w 12192001"/>
              <a:gd name="connsiteY14" fmla="*/ 3561507 h 3657221"/>
              <a:gd name="connsiteX15" fmla="*/ 1 w 12192001"/>
              <a:gd name="connsiteY15" fmla="*/ 2114552 h 3657221"/>
              <a:gd name="connsiteX16" fmla="*/ 0 w 12192001"/>
              <a:gd name="connsiteY16" fmla="*/ 2114553 h 3657221"/>
              <a:gd name="connsiteX17" fmla="*/ 0 w 12192001"/>
              <a:gd name="connsiteY17" fmla="*/ 3 h 3657221"/>
              <a:gd name="connsiteX18" fmla="*/ 1264097 w 12192001"/>
              <a:gd name="connsiteY18" fmla="*/ 3 h 3657221"/>
              <a:gd name="connsiteX19" fmla="*/ 1264098 w 12192001"/>
              <a:gd name="connsiteY19" fmla="*/ 2 h 3657221"/>
              <a:gd name="connsiteX20" fmla="*/ 10392934 w 12192001"/>
              <a:gd name="connsiteY20" fmla="*/ 2 h 3657221"/>
              <a:gd name="connsiteX21" fmla="*/ 10392935 w 12192001"/>
              <a:gd name="connsiteY21" fmla="*/ 3 h 3657221"/>
              <a:gd name="connsiteX22" fmla="*/ 10877551 w 12192001"/>
              <a:gd name="connsiteY22" fmla="*/ 3 h 3657221"/>
              <a:gd name="connsiteX23" fmla="*/ 10877551 w 12192001"/>
              <a:gd name="connsiteY23" fmla="*/ 0 h 365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1" h="3657221">
                <a:moveTo>
                  <a:pt x="10877551" y="0"/>
                </a:moveTo>
                <a:lnTo>
                  <a:pt x="12192001" y="0"/>
                </a:lnTo>
                <a:lnTo>
                  <a:pt x="12192001" y="2114553"/>
                </a:lnTo>
                <a:lnTo>
                  <a:pt x="12192001" y="2503692"/>
                </a:lnTo>
                <a:lnTo>
                  <a:pt x="12192001" y="2538411"/>
                </a:lnTo>
                <a:cubicBezTo>
                  <a:pt x="12192001" y="2831868"/>
                  <a:pt x="12192000" y="3125325"/>
                  <a:pt x="12192000" y="3418782"/>
                </a:cubicBezTo>
                <a:lnTo>
                  <a:pt x="12110112" y="3435451"/>
                </a:lnTo>
                <a:cubicBezTo>
                  <a:pt x="11837230" y="3479265"/>
                  <a:pt x="11529903" y="3426899"/>
                  <a:pt x="11269385" y="3327283"/>
                </a:cubicBezTo>
                <a:cubicBezTo>
                  <a:pt x="10800913" y="3149227"/>
                  <a:pt x="10354790" y="2862434"/>
                  <a:pt x="9856812" y="2863334"/>
                </a:cubicBezTo>
                <a:cubicBezTo>
                  <a:pt x="9125215" y="2863333"/>
                  <a:pt x="8601417" y="3540260"/>
                  <a:pt x="7781192" y="3544947"/>
                </a:cubicBezTo>
                <a:cubicBezTo>
                  <a:pt x="6960967" y="3549634"/>
                  <a:pt x="5743713" y="2989634"/>
                  <a:pt x="4935461" y="2891456"/>
                </a:cubicBezTo>
                <a:cubicBezTo>
                  <a:pt x="4127209" y="2793278"/>
                  <a:pt x="3551877" y="2842774"/>
                  <a:pt x="2931682" y="2955879"/>
                </a:cubicBezTo>
                <a:cubicBezTo>
                  <a:pt x="2311487" y="3068984"/>
                  <a:pt x="1681026" y="3462632"/>
                  <a:pt x="1214289" y="3570089"/>
                </a:cubicBezTo>
                <a:cubicBezTo>
                  <a:pt x="747552" y="3677546"/>
                  <a:pt x="471423" y="3683090"/>
                  <a:pt x="131258" y="3600622"/>
                </a:cubicBezTo>
                <a:lnTo>
                  <a:pt x="1" y="3561507"/>
                </a:lnTo>
                <a:lnTo>
                  <a:pt x="1" y="2114552"/>
                </a:lnTo>
                <a:lnTo>
                  <a:pt x="0" y="2114553"/>
                </a:lnTo>
                <a:lnTo>
                  <a:pt x="0" y="3"/>
                </a:lnTo>
                <a:lnTo>
                  <a:pt x="1264097" y="3"/>
                </a:lnTo>
                <a:lnTo>
                  <a:pt x="1264098" y="2"/>
                </a:lnTo>
                <a:lnTo>
                  <a:pt x="10392934" y="2"/>
                </a:lnTo>
                <a:lnTo>
                  <a:pt x="10392935" y="3"/>
                </a:lnTo>
                <a:lnTo>
                  <a:pt x="10877551" y="3"/>
                </a:lnTo>
                <a:lnTo>
                  <a:pt x="1087755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Picture Placeholder 17">
            <a:extLst>
              <a:ext uri="{FF2B5EF4-FFF2-40B4-BE49-F238E27FC236}">
                <a16:creationId xmlns:a16="http://schemas.microsoft.com/office/drawing/2014/main" id="{7D3D2CC1-5BB3-44C6-84FE-F32835B19DD3}"/>
              </a:ext>
            </a:extLst>
          </p:cNvPr>
          <p:cNvSpPr>
            <a:spLocks noGrp="1"/>
          </p:cNvSpPr>
          <p:nvPr>
            <p:ph type="pic" sz="quarter" idx="12"/>
          </p:nvPr>
        </p:nvSpPr>
        <p:spPr>
          <a:xfrm>
            <a:off x="1" y="1"/>
            <a:ext cx="12191999" cy="3169683"/>
          </a:xfrm>
          <a:custGeom>
            <a:avLst/>
            <a:gdLst>
              <a:gd name="connsiteX0" fmla="*/ 0 w 12191999"/>
              <a:gd name="connsiteY0" fmla="*/ 0 h 3169683"/>
              <a:gd name="connsiteX1" fmla="*/ 12191998 w 12191999"/>
              <a:gd name="connsiteY1" fmla="*/ 0 h 3169683"/>
              <a:gd name="connsiteX2" fmla="*/ 12191998 w 12191999"/>
              <a:gd name="connsiteY2" fmla="*/ 1220655 h 3169683"/>
              <a:gd name="connsiteX3" fmla="*/ 12191999 w 12191999"/>
              <a:gd name="connsiteY3" fmla="*/ 1220655 h 3169683"/>
              <a:gd name="connsiteX4" fmla="*/ 12191999 w 12191999"/>
              <a:gd name="connsiteY4" fmla="*/ 2244607 h 3169683"/>
              <a:gd name="connsiteX5" fmla="*/ 12191998 w 12191999"/>
              <a:gd name="connsiteY5" fmla="*/ 2244607 h 3169683"/>
              <a:gd name="connsiteX6" fmla="*/ 12191998 w 12191999"/>
              <a:gd name="connsiteY6" fmla="*/ 3112287 h 3169683"/>
              <a:gd name="connsiteX7" fmla="*/ 12060741 w 12191999"/>
              <a:gd name="connsiteY7" fmla="*/ 3135743 h 3169683"/>
              <a:gd name="connsiteX8" fmla="*/ 10977710 w 12191999"/>
              <a:gd name="connsiteY8" fmla="*/ 3117434 h 3169683"/>
              <a:gd name="connsiteX9" fmla="*/ 9260317 w 12191999"/>
              <a:gd name="connsiteY9" fmla="*/ 2749117 h 3169683"/>
              <a:gd name="connsiteX10" fmla="*/ 7256538 w 12191999"/>
              <a:gd name="connsiteY10" fmla="*/ 2710485 h 3169683"/>
              <a:gd name="connsiteX11" fmla="*/ 4410808 w 12191999"/>
              <a:gd name="connsiteY11" fmla="*/ 3102357 h 3169683"/>
              <a:gd name="connsiteX12" fmla="*/ 2335187 w 12191999"/>
              <a:gd name="connsiteY12" fmla="*/ 2693621 h 3169683"/>
              <a:gd name="connsiteX13" fmla="*/ 922614 w 12191999"/>
              <a:gd name="connsiteY13" fmla="*/ 2971833 h 3169683"/>
              <a:gd name="connsiteX14" fmla="*/ 81887 w 12191999"/>
              <a:gd name="connsiteY14" fmla="*/ 3036697 h 3169683"/>
              <a:gd name="connsiteX15" fmla="*/ 0 w 12191999"/>
              <a:gd name="connsiteY15" fmla="*/ 3026701 h 316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3169683">
                <a:moveTo>
                  <a:pt x="0" y="0"/>
                </a:moveTo>
                <a:lnTo>
                  <a:pt x="12191998" y="0"/>
                </a:lnTo>
                <a:lnTo>
                  <a:pt x="12191998" y="1220655"/>
                </a:lnTo>
                <a:lnTo>
                  <a:pt x="12191999" y="1220655"/>
                </a:lnTo>
                <a:lnTo>
                  <a:pt x="12191999" y="2244607"/>
                </a:lnTo>
                <a:lnTo>
                  <a:pt x="12191998" y="2244607"/>
                </a:lnTo>
                <a:lnTo>
                  <a:pt x="12191998" y="3112287"/>
                </a:lnTo>
                <a:lnTo>
                  <a:pt x="12060741" y="3135743"/>
                </a:lnTo>
                <a:cubicBezTo>
                  <a:pt x="11720576" y="3185196"/>
                  <a:pt x="11444447" y="3181871"/>
                  <a:pt x="10977710" y="3117434"/>
                </a:cubicBezTo>
                <a:cubicBezTo>
                  <a:pt x="10510973" y="3052996"/>
                  <a:pt x="9880512" y="2816942"/>
                  <a:pt x="9260317" y="2749117"/>
                </a:cubicBezTo>
                <a:cubicBezTo>
                  <a:pt x="8640122" y="2681292"/>
                  <a:pt x="8064790" y="2651612"/>
                  <a:pt x="7256538" y="2710485"/>
                </a:cubicBezTo>
                <a:cubicBezTo>
                  <a:pt x="6448286" y="2769359"/>
                  <a:pt x="5231032" y="3105168"/>
                  <a:pt x="4410808" y="3102357"/>
                </a:cubicBezTo>
                <a:cubicBezTo>
                  <a:pt x="3590582" y="3099546"/>
                  <a:pt x="3066784" y="2693621"/>
                  <a:pt x="2335187" y="2693621"/>
                </a:cubicBezTo>
                <a:cubicBezTo>
                  <a:pt x="1837209" y="2693082"/>
                  <a:pt x="1391086" y="2865060"/>
                  <a:pt x="922614" y="2971833"/>
                </a:cubicBezTo>
                <a:cubicBezTo>
                  <a:pt x="662096" y="3031568"/>
                  <a:pt x="354769" y="3062970"/>
                  <a:pt x="81887" y="3036697"/>
                </a:cubicBezTo>
                <a:lnTo>
                  <a:pt x="0" y="3026701"/>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1FA64C50-602F-4B45-B6BD-AA5DBA31BFC5}"/>
              </a:ext>
            </a:extLst>
          </p:cNvPr>
          <p:cNvSpPr>
            <a:spLocks noGrp="1"/>
          </p:cNvSpPr>
          <p:nvPr>
            <p:ph type="title"/>
          </p:nvPr>
        </p:nvSpPr>
        <p:spPr>
          <a:xfrm>
            <a:off x="838200" y="840305"/>
            <a:ext cx="10515600" cy="549275"/>
          </a:xfrm>
        </p:spPr>
        <p:txBody>
          <a:bodyPr/>
          <a:lstStyle>
            <a:lvl1pPr>
              <a:defRPr>
                <a:solidFill>
                  <a:schemeClr val="tx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4214EC2F-1669-4A1C-867B-485C5572080D}"/>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2268B3B4-B167-4655-93A5-02A00F9BFC54}"/>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20" name="Text Placeholder 19">
            <a:extLst>
              <a:ext uri="{FF2B5EF4-FFF2-40B4-BE49-F238E27FC236}">
                <a16:creationId xmlns:a16="http://schemas.microsoft.com/office/drawing/2014/main" id="{FD34C72E-5DFD-433B-83D2-28034BB94B4E}"/>
              </a:ext>
            </a:extLst>
          </p:cNvPr>
          <p:cNvSpPr>
            <a:spLocks noGrp="1"/>
          </p:cNvSpPr>
          <p:nvPr>
            <p:ph type="body" sz="quarter" idx="13"/>
          </p:nvPr>
        </p:nvSpPr>
        <p:spPr>
          <a:xfrm>
            <a:off x="838200" y="3935069"/>
            <a:ext cx="5575300" cy="1655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9">
            <a:extLst>
              <a:ext uri="{FF2B5EF4-FFF2-40B4-BE49-F238E27FC236}">
                <a16:creationId xmlns:a16="http://schemas.microsoft.com/office/drawing/2014/main" id="{97D80D29-A864-48FF-B7B6-4686BF61753A}"/>
              </a:ext>
            </a:extLst>
          </p:cNvPr>
          <p:cNvSpPr>
            <a:spLocks noGrp="1"/>
          </p:cNvSpPr>
          <p:nvPr>
            <p:ph type="body" sz="quarter" idx="15"/>
          </p:nvPr>
        </p:nvSpPr>
        <p:spPr>
          <a:xfrm>
            <a:off x="6654800" y="3935068"/>
            <a:ext cx="4699000" cy="1655895"/>
          </a:xfrm>
        </p:spPr>
        <p:txBody>
          <a:bodyPr/>
          <a:lstStyle/>
          <a:p>
            <a:pPr lvl="0"/>
            <a:r>
              <a:rPr lang="en-US" dirty="0"/>
              <a:t>Click to edit Master text</a:t>
            </a:r>
          </a:p>
        </p:txBody>
      </p:sp>
      <p:sp>
        <p:nvSpPr>
          <p:cNvPr id="23" name="Text Placeholder 19">
            <a:extLst>
              <a:ext uri="{FF2B5EF4-FFF2-40B4-BE49-F238E27FC236}">
                <a16:creationId xmlns:a16="http://schemas.microsoft.com/office/drawing/2014/main" id="{9CD32C4C-640F-4AAE-A3AB-8C841BC4E1B4}"/>
              </a:ext>
            </a:extLst>
          </p:cNvPr>
          <p:cNvSpPr>
            <a:spLocks noGrp="1"/>
          </p:cNvSpPr>
          <p:nvPr>
            <p:ph type="body" sz="quarter" idx="16"/>
          </p:nvPr>
        </p:nvSpPr>
        <p:spPr>
          <a:xfrm>
            <a:off x="838200" y="1584577"/>
            <a:ext cx="10515600" cy="409323"/>
          </a:xfrm>
        </p:spPr>
        <p:txBody>
          <a:bodyPr anchor="ctr">
            <a:normAutofit/>
          </a:bodyPr>
          <a:lstStyle>
            <a:lvl1pPr algn="ctr">
              <a:defRPr sz="1800" b="1">
                <a:solidFill>
                  <a:schemeClr val="tx1"/>
                </a:solidFill>
              </a:defRPr>
            </a:lvl1pPr>
          </a:lstStyle>
          <a:p>
            <a:pPr lvl="0"/>
            <a:r>
              <a:rPr lang="en-US" dirty="0"/>
              <a:t>Click to edit Master text</a:t>
            </a:r>
          </a:p>
        </p:txBody>
      </p:sp>
    </p:spTree>
    <p:extLst>
      <p:ext uri="{BB962C8B-B14F-4D97-AF65-F5344CB8AC3E}">
        <p14:creationId xmlns:p14="http://schemas.microsoft.com/office/powerpoint/2010/main" val="373943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71801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535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48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759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4294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Custom Layout">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CBAD968-4070-47D6-A8C2-17764583F475}"/>
              </a:ext>
            </a:extLst>
          </p:cNvPr>
          <p:cNvGrpSpPr/>
          <p:nvPr userDrawn="1"/>
        </p:nvGrpSpPr>
        <p:grpSpPr>
          <a:xfrm>
            <a:off x="0" y="-3175"/>
            <a:ext cx="2853169" cy="5070475"/>
            <a:chOff x="0" y="-3175"/>
            <a:chExt cx="3860800" cy="6861175"/>
          </a:xfrm>
        </p:grpSpPr>
        <p:sp>
          <p:nvSpPr>
            <p:cNvPr id="6" name="Freeform: Shape 5">
              <a:extLst>
                <a:ext uri="{FF2B5EF4-FFF2-40B4-BE49-F238E27FC236}">
                  <a16:creationId xmlns:a16="http://schemas.microsoft.com/office/drawing/2014/main" id="{DD2688C0-C8C8-440B-A126-7CBF21578A89}"/>
                </a:ext>
              </a:extLst>
            </p:cNvPr>
            <p:cNvSpPr>
              <a:spLocks/>
            </p:cNvSpPr>
            <p:nvPr userDrawn="1"/>
          </p:nvSpPr>
          <p:spPr bwMode="auto">
            <a:xfrm>
              <a:off x="1" y="-3175"/>
              <a:ext cx="3860799" cy="6861175"/>
            </a:xfrm>
            <a:custGeom>
              <a:avLst/>
              <a:gdLst>
                <a:gd name="connsiteX0" fmla="*/ 0 w 3803803"/>
                <a:gd name="connsiteY0" fmla="*/ 0 h 6851650"/>
                <a:gd name="connsiteX1" fmla="*/ 268752 w 3803803"/>
                <a:gd name="connsiteY1" fmla="*/ 0 h 6851650"/>
                <a:gd name="connsiteX2" fmla="*/ 3712588 w 3803803"/>
                <a:gd name="connsiteY2" fmla="*/ 0 h 6851650"/>
                <a:gd name="connsiteX3" fmla="*/ 3799030 w 3803803"/>
                <a:gd name="connsiteY3" fmla="*/ 1027748 h 6851650"/>
                <a:gd name="connsiteX4" fmla="*/ 3237945 w 3803803"/>
                <a:gd name="connsiteY4" fmla="*/ 2141141 h 6851650"/>
                <a:gd name="connsiteX5" fmla="*/ 2277656 w 3803803"/>
                <a:gd name="connsiteY5" fmla="*/ 2880231 h 6851650"/>
                <a:gd name="connsiteX6" fmla="*/ 1688281 w 3803803"/>
                <a:gd name="connsiteY6" fmla="*/ 5138738 h 6851650"/>
                <a:gd name="connsiteX7" fmla="*/ 669841 w 3803803"/>
                <a:gd name="connsiteY7" fmla="*/ 6090356 h 6851650"/>
                <a:gd name="connsiteX8" fmla="*/ 56890 w 3803803"/>
                <a:gd name="connsiteY8" fmla="*/ 6851650 h 6851650"/>
                <a:gd name="connsiteX9" fmla="*/ 0 w 3803803"/>
                <a:gd name="connsiteY9"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803" h="6851650">
                  <a:moveTo>
                    <a:pt x="0" y="0"/>
                  </a:moveTo>
                  <a:lnTo>
                    <a:pt x="268752" y="0"/>
                  </a:lnTo>
                  <a:cubicBezTo>
                    <a:pt x="3712588" y="0"/>
                    <a:pt x="3712588" y="0"/>
                    <a:pt x="3712588" y="0"/>
                  </a:cubicBezTo>
                  <a:cubicBezTo>
                    <a:pt x="3786457" y="217286"/>
                    <a:pt x="3816318" y="799359"/>
                    <a:pt x="3799030" y="1027748"/>
                  </a:cubicBezTo>
                  <a:cubicBezTo>
                    <a:pt x="3762882" y="1452804"/>
                    <a:pt x="3556993" y="1862000"/>
                    <a:pt x="3237945" y="2141141"/>
                  </a:cubicBezTo>
                  <a:cubicBezTo>
                    <a:pt x="2931470" y="2407594"/>
                    <a:pt x="2529123" y="2561439"/>
                    <a:pt x="2277656" y="2880231"/>
                  </a:cubicBezTo>
                  <a:cubicBezTo>
                    <a:pt x="1792011" y="3497196"/>
                    <a:pt x="2068624" y="4450401"/>
                    <a:pt x="1688281" y="5138738"/>
                  </a:cubicBezTo>
                  <a:cubicBezTo>
                    <a:pt x="1461961" y="5549520"/>
                    <a:pt x="1036039" y="5800112"/>
                    <a:pt x="669841" y="6090356"/>
                  </a:cubicBezTo>
                  <a:cubicBezTo>
                    <a:pt x="413659" y="6293368"/>
                    <a:pt x="168479" y="6553477"/>
                    <a:pt x="56890" y="6851650"/>
                  </a:cubicBezTo>
                  <a:lnTo>
                    <a:pt x="0" y="6851650"/>
                  </a:lnTo>
                  <a:close/>
                </a:path>
              </a:pathLst>
            </a:custGeom>
            <a:solidFill>
              <a:schemeClr val="bg1"/>
            </a:solidFill>
            <a:ln>
              <a:noFill/>
            </a:ln>
            <a:effectLst>
              <a:outerShdw blurRad="254000" dist="38100" dir="2700000" algn="tl"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7" name="Freeform: Shape 6">
              <a:extLst>
                <a:ext uri="{FF2B5EF4-FFF2-40B4-BE49-F238E27FC236}">
                  <a16:creationId xmlns:a16="http://schemas.microsoft.com/office/drawing/2014/main" id="{E98877EE-8CC7-4267-B01A-BF5117CB8188}"/>
                </a:ext>
              </a:extLst>
            </p:cNvPr>
            <p:cNvSpPr>
              <a:spLocks/>
            </p:cNvSpPr>
            <p:nvPr userDrawn="1"/>
          </p:nvSpPr>
          <p:spPr bwMode="auto">
            <a:xfrm>
              <a:off x="0" y="-3175"/>
              <a:ext cx="2889788" cy="5862525"/>
            </a:xfrm>
            <a:custGeom>
              <a:avLst/>
              <a:gdLst>
                <a:gd name="connsiteX0" fmla="*/ 0 w 2889788"/>
                <a:gd name="connsiteY0" fmla="*/ 0 h 5862525"/>
                <a:gd name="connsiteX1" fmla="*/ 223652 w 2889788"/>
                <a:gd name="connsiteY1" fmla="*/ 0 h 5862525"/>
                <a:gd name="connsiteX2" fmla="*/ 2877997 w 2889788"/>
                <a:gd name="connsiteY2" fmla="*/ 0 h 5862525"/>
                <a:gd name="connsiteX3" fmla="*/ 2485979 w 2889788"/>
                <a:gd name="connsiteY3" fmla="*/ 2063421 h 5862525"/>
                <a:gd name="connsiteX4" fmla="*/ 1328399 w 2889788"/>
                <a:gd name="connsiteY4" fmla="*/ 3544326 h 5862525"/>
                <a:gd name="connsiteX5" fmla="*/ 913805 w 2889788"/>
                <a:gd name="connsiteY5" fmla="*/ 4973953 h 5862525"/>
                <a:gd name="connsiteX6" fmla="*/ 231494 w 2889788"/>
                <a:gd name="connsiteY6" fmla="*/ 5714373 h 5862525"/>
                <a:gd name="connsiteX7" fmla="*/ 0 w 2889788"/>
                <a:gd name="connsiteY7" fmla="*/ 5862525 h 58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9788" h="5862525">
                  <a:moveTo>
                    <a:pt x="0" y="0"/>
                  </a:moveTo>
                  <a:lnTo>
                    <a:pt x="223652" y="0"/>
                  </a:lnTo>
                  <a:cubicBezTo>
                    <a:pt x="2877997" y="0"/>
                    <a:pt x="2877997" y="0"/>
                    <a:pt x="2877997" y="0"/>
                  </a:cubicBezTo>
                  <a:cubicBezTo>
                    <a:pt x="2931360" y="562006"/>
                    <a:pt x="2804109" y="1595767"/>
                    <a:pt x="2485979" y="2063421"/>
                  </a:cubicBezTo>
                  <a:cubicBezTo>
                    <a:pt x="2132958" y="2584405"/>
                    <a:pt x="1580850" y="2970014"/>
                    <a:pt x="1328399" y="3544326"/>
                  </a:cubicBezTo>
                  <a:cubicBezTo>
                    <a:pt x="1129312" y="3999674"/>
                    <a:pt x="1137521" y="4528861"/>
                    <a:pt x="913805" y="4973953"/>
                  </a:cubicBezTo>
                  <a:cubicBezTo>
                    <a:pt x="761410" y="5277005"/>
                    <a:pt x="512038" y="5516601"/>
                    <a:pt x="231494" y="5714373"/>
                  </a:cubicBezTo>
                  <a:lnTo>
                    <a:pt x="0" y="586252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grpSp>
      <p:grpSp>
        <p:nvGrpSpPr>
          <p:cNvPr id="15" name="Group 14">
            <a:extLst>
              <a:ext uri="{FF2B5EF4-FFF2-40B4-BE49-F238E27FC236}">
                <a16:creationId xmlns:a16="http://schemas.microsoft.com/office/drawing/2014/main" id="{3A53084C-3045-4AE9-92A7-B559D7FE42C1}"/>
              </a:ext>
            </a:extLst>
          </p:cNvPr>
          <p:cNvGrpSpPr/>
          <p:nvPr userDrawn="1"/>
        </p:nvGrpSpPr>
        <p:grpSpPr>
          <a:xfrm>
            <a:off x="9520748" y="3178242"/>
            <a:ext cx="2671252" cy="3679759"/>
            <a:chOff x="9520748" y="3178242"/>
            <a:chExt cx="2671252" cy="3679759"/>
          </a:xfrm>
        </p:grpSpPr>
        <p:sp>
          <p:nvSpPr>
            <p:cNvPr id="14" name="Freeform: Shape 13">
              <a:extLst>
                <a:ext uri="{FF2B5EF4-FFF2-40B4-BE49-F238E27FC236}">
                  <a16:creationId xmlns:a16="http://schemas.microsoft.com/office/drawing/2014/main" id="{9F65F65F-522D-4B9C-AA6D-1D3AD3F2C264}"/>
                </a:ext>
              </a:extLst>
            </p:cNvPr>
            <p:cNvSpPr>
              <a:spLocks/>
            </p:cNvSpPr>
            <p:nvPr userDrawn="1"/>
          </p:nvSpPr>
          <p:spPr bwMode="auto">
            <a:xfrm>
              <a:off x="9520748" y="3178242"/>
              <a:ext cx="2671252" cy="3679759"/>
            </a:xfrm>
            <a:custGeom>
              <a:avLst/>
              <a:gdLst>
                <a:gd name="connsiteX0" fmla="*/ 2592495 w 2671252"/>
                <a:gd name="connsiteY0" fmla="*/ 77 h 3679759"/>
                <a:gd name="connsiteX1" fmla="*/ 2639491 w 2671252"/>
                <a:gd name="connsiteY1" fmla="*/ 6111 h 3679759"/>
                <a:gd name="connsiteX2" fmla="*/ 2671252 w 2671252"/>
                <a:gd name="connsiteY2" fmla="*/ 16999 h 3679759"/>
                <a:gd name="connsiteX3" fmla="*/ 2671252 w 2671252"/>
                <a:gd name="connsiteY3" fmla="*/ 3679759 h 3679759"/>
                <a:gd name="connsiteX4" fmla="*/ 0 w 2671252"/>
                <a:gd name="connsiteY4" fmla="*/ 3679759 h 3679759"/>
                <a:gd name="connsiteX5" fmla="*/ 1026 w 2671252"/>
                <a:gd name="connsiteY5" fmla="*/ 3661054 h 3679759"/>
                <a:gd name="connsiteX6" fmla="*/ 229285 w 2671252"/>
                <a:gd name="connsiteY6" fmla="*/ 3351053 h 3679759"/>
                <a:gd name="connsiteX7" fmla="*/ 644799 w 2671252"/>
                <a:gd name="connsiteY7" fmla="*/ 3037472 h 3679759"/>
                <a:gd name="connsiteX8" fmla="*/ 863278 w 2671252"/>
                <a:gd name="connsiteY8" fmla="*/ 2304444 h 3679759"/>
                <a:gd name="connsiteX9" fmla="*/ 1796172 w 2671252"/>
                <a:gd name="connsiteY9" fmla="*/ 1706764 h 3679759"/>
                <a:gd name="connsiteX10" fmla="*/ 2050841 w 2671252"/>
                <a:gd name="connsiteY10" fmla="*/ 1083623 h 3679759"/>
                <a:gd name="connsiteX11" fmla="*/ 2167453 w 2671252"/>
                <a:gd name="connsiteY11" fmla="*/ 410898 h 3679759"/>
                <a:gd name="connsiteX12" fmla="*/ 2592495 w 2671252"/>
                <a:gd name="connsiteY12" fmla="*/ 77 h 367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1252" h="3679759">
                  <a:moveTo>
                    <a:pt x="2592495" y="77"/>
                  </a:moveTo>
                  <a:cubicBezTo>
                    <a:pt x="2608040" y="475"/>
                    <a:pt x="2623720" y="2438"/>
                    <a:pt x="2639491" y="6111"/>
                  </a:cubicBezTo>
                  <a:lnTo>
                    <a:pt x="2671252" y="16999"/>
                  </a:lnTo>
                  <a:lnTo>
                    <a:pt x="2671252" y="3679759"/>
                  </a:lnTo>
                  <a:lnTo>
                    <a:pt x="0" y="3679759"/>
                  </a:lnTo>
                  <a:lnTo>
                    <a:pt x="1026" y="3661054"/>
                  </a:lnTo>
                  <a:cubicBezTo>
                    <a:pt x="21696" y="3538498"/>
                    <a:pt x="121721" y="3424423"/>
                    <a:pt x="229285" y="3351053"/>
                  </a:cubicBezTo>
                  <a:cubicBezTo>
                    <a:pt x="374045" y="3251887"/>
                    <a:pt x="545612" y="3180862"/>
                    <a:pt x="644799" y="3037472"/>
                  </a:cubicBezTo>
                  <a:cubicBezTo>
                    <a:pt x="790898" y="2827078"/>
                    <a:pt x="733263" y="2526898"/>
                    <a:pt x="863278" y="2304444"/>
                  </a:cubicBezTo>
                  <a:cubicBezTo>
                    <a:pt x="1052270" y="1980142"/>
                    <a:pt x="1530780" y="1970761"/>
                    <a:pt x="1796172" y="1706764"/>
                  </a:cubicBezTo>
                  <a:cubicBezTo>
                    <a:pt x="1958356" y="1545953"/>
                    <a:pt x="2021353" y="1310098"/>
                    <a:pt x="2050841" y="1083623"/>
                  </a:cubicBezTo>
                  <a:cubicBezTo>
                    <a:pt x="2081670" y="857147"/>
                    <a:pt x="2088372" y="625312"/>
                    <a:pt x="2167453" y="410898"/>
                  </a:cubicBezTo>
                  <a:cubicBezTo>
                    <a:pt x="2238828" y="215915"/>
                    <a:pt x="2405954" y="-4697"/>
                    <a:pt x="2592495" y="77"/>
                  </a:cubicBezTo>
                  <a:close/>
                </a:path>
              </a:pathLst>
            </a:custGeom>
            <a:solidFill>
              <a:schemeClr val="bg1"/>
            </a:solidFill>
            <a:ln>
              <a:noFill/>
            </a:ln>
            <a:effectLst>
              <a:outerShdw blurRad="254000" dist="38100" dir="10800000" algn="r"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13" name="Freeform: Shape 12">
              <a:extLst>
                <a:ext uri="{FF2B5EF4-FFF2-40B4-BE49-F238E27FC236}">
                  <a16:creationId xmlns:a16="http://schemas.microsoft.com/office/drawing/2014/main" id="{3FC316C0-7A76-4E37-8DC3-05EBD5ECE635}"/>
                </a:ext>
              </a:extLst>
            </p:cNvPr>
            <p:cNvSpPr>
              <a:spLocks/>
            </p:cNvSpPr>
            <p:nvPr userDrawn="1"/>
          </p:nvSpPr>
          <p:spPr bwMode="auto">
            <a:xfrm>
              <a:off x="10287281" y="4201596"/>
              <a:ext cx="1904719" cy="2656404"/>
            </a:xfrm>
            <a:custGeom>
              <a:avLst/>
              <a:gdLst>
                <a:gd name="connsiteX0" fmla="*/ 1882686 w 1904719"/>
                <a:gd name="connsiteY0" fmla="*/ 1761 h 2656404"/>
                <a:gd name="connsiteX1" fmla="*/ 1904719 w 1904719"/>
                <a:gd name="connsiteY1" fmla="*/ 7270 h 2656404"/>
                <a:gd name="connsiteX2" fmla="*/ 1904719 w 1904719"/>
                <a:gd name="connsiteY2" fmla="*/ 2656404 h 2656404"/>
                <a:gd name="connsiteX3" fmla="*/ 3078 w 1904719"/>
                <a:gd name="connsiteY3" fmla="*/ 2656404 h 2656404"/>
                <a:gd name="connsiteX4" fmla="*/ 717 w 1904719"/>
                <a:gd name="connsiteY4" fmla="*/ 2638139 h 2656404"/>
                <a:gd name="connsiteX5" fmla="*/ 1406 w 1904719"/>
                <a:gd name="connsiteY5" fmla="*/ 2564012 h 2656404"/>
                <a:gd name="connsiteX6" fmla="*/ 631977 w 1904719"/>
                <a:gd name="connsiteY6" fmla="*/ 1489687 h 2656404"/>
                <a:gd name="connsiteX7" fmla="*/ 1142019 w 1904719"/>
                <a:gd name="connsiteY7" fmla="*/ 1150195 h 2656404"/>
                <a:gd name="connsiteX8" fmla="*/ 1350739 w 1904719"/>
                <a:gd name="connsiteY8" fmla="*/ 646100 h 2656404"/>
                <a:gd name="connsiteX9" fmla="*/ 1800517 w 1904719"/>
                <a:gd name="connsiteY9" fmla="*/ 3856 h 2656404"/>
                <a:gd name="connsiteX10" fmla="*/ 1882686 w 1904719"/>
                <a:gd name="connsiteY10" fmla="*/ 1761 h 2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4719" h="2656404">
                  <a:moveTo>
                    <a:pt x="1882686" y="1761"/>
                  </a:moveTo>
                  <a:lnTo>
                    <a:pt x="1904719" y="7270"/>
                  </a:lnTo>
                  <a:lnTo>
                    <a:pt x="1904719" y="2656404"/>
                  </a:lnTo>
                  <a:lnTo>
                    <a:pt x="3078" y="2656404"/>
                  </a:lnTo>
                  <a:lnTo>
                    <a:pt x="717" y="2638139"/>
                  </a:lnTo>
                  <a:cubicBezTo>
                    <a:pt x="-523" y="2613246"/>
                    <a:pt x="-64" y="2588262"/>
                    <a:pt x="1406" y="2564012"/>
                  </a:cubicBezTo>
                  <a:cubicBezTo>
                    <a:pt x="24924" y="2133400"/>
                    <a:pt x="267451" y="1718955"/>
                    <a:pt x="631977" y="1489687"/>
                  </a:cubicBezTo>
                  <a:cubicBezTo>
                    <a:pt x="805421" y="1379462"/>
                    <a:pt x="1008262" y="1305979"/>
                    <a:pt x="1142019" y="1150195"/>
                  </a:cubicBezTo>
                  <a:cubicBezTo>
                    <a:pt x="1261078" y="1010576"/>
                    <a:pt x="1306644" y="825399"/>
                    <a:pt x="1350739" y="646100"/>
                  </a:cubicBezTo>
                  <a:cubicBezTo>
                    <a:pt x="1409534" y="405075"/>
                    <a:pt x="1505075" y="49416"/>
                    <a:pt x="1800517" y="3856"/>
                  </a:cubicBezTo>
                  <a:cubicBezTo>
                    <a:pt x="1829547" y="-553"/>
                    <a:pt x="1856923" y="-1081"/>
                    <a:pt x="1882686" y="1761"/>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grpSp>
      <p:sp>
        <p:nvSpPr>
          <p:cNvPr id="2" name="Title 1">
            <a:extLst>
              <a:ext uri="{FF2B5EF4-FFF2-40B4-BE49-F238E27FC236}">
                <a16:creationId xmlns:a16="http://schemas.microsoft.com/office/drawing/2014/main" id="{65A9FB89-1DD7-4639-9CBD-47DD2371C938}"/>
              </a:ext>
            </a:extLst>
          </p:cNvPr>
          <p:cNvSpPr>
            <a:spLocks noGrp="1"/>
          </p:cNvSpPr>
          <p:nvPr userDrawn="1">
            <p:ph type="title"/>
          </p:nvPr>
        </p:nvSpPr>
        <p:spPr>
          <a:xfrm>
            <a:off x="1638300" y="3460416"/>
            <a:ext cx="8915400" cy="1482360"/>
          </a:xfrm>
        </p:spPr>
        <p:txBody>
          <a:bodyPr anchor="t"/>
          <a:lstStyle>
            <a:lvl1pPr>
              <a:defRPr sz="4800"/>
            </a:lvl1pPr>
          </a:lstStyle>
          <a:p>
            <a:r>
              <a:rPr lang="en-US"/>
              <a:t>Click to edit Master title style</a:t>
            </a:r>
          </a:p>
        </p:txBody>
      </p:sp>
      <p:pic>
        <p:nvPicPr>
          <p:cNvPr id="16" name="Picture 15" descr="Shape&#10;&#10;Description automatically generated with medium confidence">
            <a:extLst>
              <a:ext uri="{FF2B5EF4-FFF2-40B4-BE49-F238E27FC236}">
                <a16:creationId xmlns:a16="http://schemas.microsoft.com/office/drawing/2014/main" id="{259B3CD1-3721-4386-8A35-DB5162D37338}"/>
              </a:ext>
            </a:extLst>
          </p:cNvPr>
          <p:cNvPicPr>
            <a:picLocks noChangeAspect="1"/>
          </p:cNvPicPr>
          <p:nvPr userDrawn="1"/>
        </p:nvPicPr>
        <p:blipFill>
          <a:blip r:embed="rId2"/>
          <a:stretch>
            <a:fillRect/>
          </a:stretch>
        </p:blipFill>
        <p:spPr>
          <a:xfrm>
            <a:off x="1993900" y="1937738"/>
            <a:ext cx="8204200" cy="1516662"/>
          </a:xfrm>
          <a:prstGeom prst="rect">
            <a:avLst/>
          </a:prstGeom>
        </p:spPr>
      </p:pic>
    </p:spTree>
    <p:extLst>
      <p:ext uri="{BB962C8B-B14F-4D97-AF65-F5344CB8AC3E}">
        <p14:creationId xmlns:p14="http://schemas.microsoft.com/office/powerpoint/2010/main" val="902375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9_Custom Layout">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D2688C0-C8C8-440B-A126-7CBF21578A89}"/>
              </a:ext>
            </a:extLst>
          </p:cNvPr>
          <p:cNvSpPr>
            <a:spLocks/>
          </p:cNvSpPr>
          <p:nvPr userDrawn="1"/>
        </p:nvSpPr>
        <p:spPr bwMode="auto">
          <a:xfrm flipH="1" flipV="1">
            <a:off x="9893299" y="2772892"/>
            <a:ext cx="2298699" cy="4085107"/>
          </a:xfrm>
          <a:custGeom>
            <a:avLst/>
            <a:gdLst>
              <a:gd name="connsiteX0" fmla="*/ 0 w 3803803"/>
              <a:gd name="connsiteY0" fmla="*/ 0 h 6851650"/>
              <a:gd name="connsiteX1" fmla="*/ 268752 w 3803803"/>
              <a:gd name="connsiteY1" fmla="*/ 0 h 6851650"/>
              <a:gd name="connsiteX2" fmla="*/ 3712588 w 3803803"/>
              <a:gd name="connsiteY2" fmla="*/ 0 h 6851650"/>
              <a:gd name="connsiteX3" fmla="*/ 3799030 w 3803803"/>
              <a:gd name="connsiteY3" fmla="*/ 1027748 h 6851650"/>
              <a:gd name="connsiteX4" fmla="*/ 3237945 w 3803803"/>
              <a:gd name="connsiteY4" fmla="*/ 2141141 h 6851650"/>
              <a:gd name="connsiteX5" fmla="*/ 2277656 w 3803803"/>
              <a:gd name="connsiteY5" fmla="*/ 2880231 h 6851650"/>
              <a:gd name="connsiteX6" fmla="*/ 1688281 w 3803803"/>
              <a:gd name="connsiteY6" fmla="*/ 5138738 h 6851650"/>
              <a:gd name="connsiteX7" fmla="*/ 669841 w 3803803"/>
              <a:gd name="connsiteY7" fmla="*/ 6090356 h 6851650"/>
              <a:gd name="connsiteX8" fmla="*/ 56890 w 3803803"/>
              <a:gd name="connsiteY8" fmla="*/ 6851650 h 6851650"/>
              <a:gd name="connsiteX9" fmla="*/ 0 w 3803803"/>
              <a:gd name="connsiteY9"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803" h="6851650">
                <a:moveTo>
                  <a:pt x="0" y="0"/>
                </a:moveTo>
                <a:lnTo>
                  <a:pt x="268752" y="0"/>
                </a:lnTo>
                <a:cubicBezTo>
                  <a:pt x="3712588" y="0"/>
                  <a:pt x="3712588" y="0"/>
                  <a:pt x="3712588" y="0"/>
                </a:cubicBezTo>
                <a:cubicBezTo>
                  <a:pt x="3786457" y="217286"/>
                  <a:pt x="3816318" y="799359"/>
                  <a:pt x="3799030" y="1027748"/>
                </a:cubicBezTo>
                <a:cubicBezTo>
                  <a:pt x="3762882" y="1452804"/>
                  <a:pt x="3556993" y="1862000"/>
                  <a:pt x="3237945" y="2141141"/>
                </a:cubicBezTo>
                <a:cubicBezTo>
                  <a:pt x="2931470" y="2407594"/>
                  <a:pt x="2529123" y="2561439"/>
                  <a:pt x="2277656" y="2880231"/>
                </a:cubicBezTo>
                <a:cubicBezTo>
                  <a:pt x="1792011" y="3497196"/>
                  <a:pt x="2068624" y="4450401"/>
                  <a:pt x="1688281" y="5138738"/>
                </a:cubicBezTo>
                <a:cubicBezTo>
                  <a:pt x="1461961" y="5549520"/>
                  <a:pt x="1036039" y="5800112"/>
                  <a:pt x="669841" y="6090356"/>
                </a:cubicBezTo>
                <a:cubicBezTo>
                  <a:pt x="413659" y="6293368"/>
                  <a:pt x="168479" y="6553477"/>
                  <a:pt x="56890" y="6851650"/>
                </a:cubicBezTo>
                <a:lnTo>
                  <a:pt x="0" y="6851650"/>
                </a:lnTo>
                <a:close/>
              </a:path>
            </a:pathLst>
          </a:custGeom>
          <a:solidFill>
            <a:schemeClr val="bg1"/>
          </a:solidFill>
          <a:ln>
            <a:noFill/>
          </a:ln>
          <a:effectLst>
            <a:outerShdw blurRad="254000" dist="38100" dir="2700000" algn="tl"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12" name="Freeform: Shape 11">
            <a:extLst>
              <a:ext uri="{FF2B5EF4-FFF2-40B4-BE49-F238E27FC236}">
                <a16:creationId xmlns:a16="http://schemas.microsoft.com/office/drawing/2014/main" id="{4704BDBA-289D-4520-A42A-E62241C7662B}"/>
              </a:ext>
            </a:extLst>
          </p:cNvPr>
          <p:cNvSpPr>
            <a:spLocks/>
          </p:cNvSpPr>
          <p:nvPr userDrawn="1"/>
        </p:nvSpPr>
        <p:spPr bwMode="auto">
          <a:xfrm flipH="1" flipV="1">
            <a:off x="0" y="0"/>
            <a:ext cx="2671252" cy="3679759"/>
          </a:xfrm>
          <a:custGeom>
            <a:avLst/>
            <a:gdLst>
              <a:gd name="connsiteX0" fmla="*/ 2592495 w 2671252"/>
              <a:gd name="connsiteY0" fmla="*/ 77 h 3679759"/>
              <a:gd name="connsiteX1" fmla="*/ 2639491 w 2671252"/>
              <a:gd name="connsiteY1" fmla="*/ 6111 h 3679759"/>
              <a:gd name="connsiteX2" fmla="*/ 2671252 w 2671252"/>
              <a:gd name="connsiteY2" fmla="*/ 16999 h 3679759"/>
              <a:gd name="connsiteX3" fmla="*/ 2671252 w 2671252"/>
              <a:gd name="connsiteY3" fmla="*/ 3679759 h 3679759"/>
              <a:gd name="connsiteX4" fmla="*/ 0 w 2671252"/>
              <a:gd name="connsiteY4" fmla="*/ 3679759 h 3679759"/>
              <a:gd name="connsiteX5" fmla="*/ 1026 w 2671252"/>
              <a:gd name="connsiteY5" fmla="*/ 3661054 h 3679759"/>
              <a:gd name="connsiteX6" fmla="*/ 229285 w 2671252"/>
              <a:gd name="connsiteY6" fmla="*/ 3351053 h 3679759"/>
              <a:gd name="connsiteX7" fmla="*/ 644799 w 2671252"/>
              <a:gd name="connsiteY7" fmla="*/ 3037472 h 3679759"/>
              <a:gd name="connsiteX8" fmla="*/ 863278 w 2671252"/>
              <a:gd name="connsiteY8" fmla="*/ 2304444 h 3679759"/>
              <a:gd name="connsiteX9" fmla="*/ 1796172 w 2671252"/>
              <a:gd name="connsiteY9" fmla="*/ 1706764 h 3679759"/>
              <a:gd name="connsiteX10" fmla="*/ 2050841 w 2671252"/>
              <a:gd name="connsiteY10" fmla="*/ 1083623 h 3679759"/>
              <a:gd name="connsiteX11" fmla="*/ 2167453 w 2671252"/>
              <a:gd name="connsiteY11" fmla="*/ 410898 h 3679759"/>
              <a:gd name="connsiteX12" fmla="*/ 2592495 w 2671252"/>
              <a:gd name="connsiteY12" fmla="*/ 77 h 367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1252" h="3679759">
                <a:moveTo>
                  <a:pt x="2592495" y="77"/>
                </a:moveTo>
                <a:cubicBezTo>
                  <a:pt x="2608040" y="475"/>
                  <a:pt x="2623720" y="2438"/>
                  <a:pt x="2639491" y="6111"/>
                </a:cubicBezTo>
                <a:lnTo>
                  <a:pt x="2671252" y="16999"/>
                </a:lnTo>
                <a:lnTo>
                  <a:pt x="2671252" y="3679759"/>
                </a:lnTo>
                <a:lnTo>
                  <a:pt x="0" y="3679759"/>
                </a:lnTo>
                <a:lnTo>
                  <a:pt x="1026" y="3661054"/>
                </a:lnTo>
                <a:cubicBezTo>
                  <a:pt x="21696" y="3538498"/>
                  <a:pt x="121721" y="3424423"/>
                  <a:pt x="229285" y="3351053"/>
                </a:cubicBezTo>
                <a:cubicBezTo>
                  <a:pt x="374045" y="3251887"/>
                  <a:pt x="545612" y="3180862"/>
                  <a:pt x="644799" y="3037472"/>
                </a:cubicBezTo>
                <a:cubicBezTo>
                  <a:pt x="790898" y="2827078"/>
                  <a:pt x="733263" y="2526898"/>
                  <a:pt x="863278" y="2304444"/>
                </a:cubicBezTo>
                <a:cubicBezTo>
                  <a:pt x="1052270" y="1980142"/>
                  <a:pt x="1530780" y="1970761"/>
                  <a:pt x="1796172" y="1706764"/>
                </a:cubicBezTo>
                <a:cubicBezTo>
                  <a:pt x="1958356" y="1545953"/>
                  <a:pt x="2021353" y="1310098"/>
                  <a:pt x="2050841" y="1083623"/>
                </a:cubicBezTo>
                <a:cubicBezTo>
                  <a:pt x="2081670" y="857147"/>
                  <a:pt x="2088372" y="625312"/>
                  <a:pt x="2167453" y="410898"/>
                </a:cubicBezTo>
                <a:cubicBezTo>
                  <a:pt x="2238828" y="215915"/>
                  <a:pt x="2405954" y="-4697"/>
                  <a:pt x="2592495" y="77"/>
                </a:cubicBezTo>
                <a:close/>
              </a:path>
            </a:pathLst>
          </a:custGeom>
          <a:solidFill>
            <a:schemeClr val="bg1"/>
          </a:solidFill>
          <a:ln>
            <a:noFill/>
          </a:ln>
          <a:effectLst>
            <a:outerShdw blurRad="254000" dist="38100" dir="10800000" algn="r"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4" name="Picture Placeholder 3">
            <a:extLst>
              <a:ext uri="{FF2B5EF4-FFF2-40B4-BE49-F238E27FC236}">
                <a16:creationId xmlns:a16="http://schemas.microsoft.com/office/drawing/2014/main" id="{C37F9FB7-240A-44B3-95AB-DA737B642BA9}"/>
              </a:ext>
            </a:extLst>
          </p:cNvPr>
          <p:cNvSpPr>
            <a:spLocks noGrp="1"/>
          </p:cNvSpPr>
          <p:nvPr userDrawn="1">
            <p:ph type="pic" sz="quarter" idx="10"/>
          </p:nvPr>
        </p:nvSpPr>
        <p:spPr>
          <a:xfrm>
            <a:off x="533400" y="482600"/>
            <a:ext cx="11125200" cy="5892800"/>
          </a:xfrm>
        </p:spPr>
        <p:txBody>
          <a:bodyPr/>
          <a:lstStyle>
            <a:lvl1pPr algn="ctr">
              <a:defRPr/>
            </a:lvl1pPr>
          </a:lstStyle>
          <a:p>
            <a:endParaRPr lang="en-US"/>
          </a:p>
        </p:txBody>
      </p:sp>
      <p:sp>
        <p:nvSpPr>
          <p:cNvPr id="2" name="Title 1">
            <a:extLst>
              <a:ext uri="{FF2B5EF4-FFF2-40B4-BE49-F238E27FC236}">
                <a16:creationId xmlns:a16="http://schemas.microsoft.com/office/drawing/2014/main" id="{65A9FB89-1DD7-4639-9CBD-47DD2371C938}"/>
              </a:ext>
            </a:extLst>
          </p:cNvPr>
          <p:cNvSpPr>
            <a:spLocks noGrp="1"/>
          </p:cNvSpPr>
          <p:nvPr userDrawn="1">
            <p:ph type="title"/>
          </p:nvPr>
        </p:nvSpPr>
        <p:spPr>
          <a:xfrm>
            <a:off x="2135582" y="2687821"/>
            <a:ext cx="7920836" cy="1482360"/>
          </a:xfrm>
        </p:spPr>
        <p:txBody>
          <a:bodyPr/>
          <a:lstStyle>
            <a:lvl1pPr>
              <a:defRPr sz="4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988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Freeform: Shape 18">
            <a:extLst>
              <a:ext uri="{FF2B5EF4-FFF2-40B4-BE49-F238E27FC236}">
                <a16:creationId xmlns:a16="http://schemas.microsoft.com/office/drawing/2014/main" id="{3C9D182C-4BE0-479C-A7FF-0D16DE34229C}"/>
              </a:ext>
            </a:extLst>
          </p:cNvPr>
          <p:cNvSpPr>
            <a:spLocks/>
          </p:cNvSpPr>
          <p:nvPr/>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3" name="Freeform: Shape 6">
            <a:extLst>
              <a:ext uri="{FF2B5EF4-FFF2-40B4-BE49-F238E27FC236}">
                <a16:creationId xmlns:a16="http://schemas.microsoft.com/office/drawing/2014/main" id="{55012536-3E39-4FC4-908E-E1E182DABB4D}"/>
              </a:ext>
            </a:extLst>
          </p:cNvPr>
          <p:cNvSpPr>
            <a:spLocks/>
          </p:cNvSpPr>
          <p:nvPr/>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4" name="Freeform: Shape 17">
            <a:extLst>
              <a:ext uri="{FF2B5EF4-FFF2-40B4-BE49-F238E27FC236}">
                <a16:creationId xmlns:a16="http://schemas.microsoft.com/office/drawing/2014/main" id="{F49E756F-CC75-41D7-AE26-C1E0B01C9B90}"/>
              </a:ext>
            </a:extLst>
          </p:cNvPr>
          <p:cNvSpPr>
            <a:spLocks/>
          </p:cNvSpPr>
          <p:nvPr/>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571500" y="1242369"/>
            <a:ext cx="11049000" cy="4770242"/>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88993-4123-435E-9381-9AA8118EA2CE}"/>
              </a:ext>
            </a:extLst>
          </p:cNvPr>
          <p:cNvSpPr>
            <a:spLocks noGrp="1"/>
          </p:cNvSpPr>
          <p:nvPr userDrawn="1">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C9E67ACB-79E0-4CD2-82C5-30A3128ABEB4}"/>
              </a:ext>
            </a:extLst>
          </p:cNvPr>
          <p:cNvSpPr>
            <a:spLocks noGrp="1"/>
          </p:cNvSpPr>
          <p:nvPr userDrawn="1">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userDrawn="1">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userDrawn="1">
            <p:ph type="body" sz="quarter" idx="12"/>
          </p:nvPr>
        </p:nvSpPr>
        <p:spPr>
          <a:xfrm>
            <a:off x="838200" y="1929369"/>
            <a:ext cx="10515600" cy="3802545"/>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userDrawn="1">
            <p:ph type="body" sz="quarter" idx="13"/>
          </p:nvPr>
        </p:nvSpPr>
        <p:spPr>
          <a:xfrm>
            <a:off x="838200" y="1494461"/>
            <a:ext cx="10515600" cy="396980"/>
          </a:xfrm>
        </p:spPr>
        <p:txBody>
          <a:bodyPr anchor="ctr">
            <a:normAutofit/>
          </a:bodyPr>
          <a:lstStyle>
            <a:lvl1pPr algn="l">
              <a:defRPr sz="1800" b="1"/>
            </a:lvl1pPr>
          </a:lstStyle>
          <a:p>
            <a:pPr lvl="0"/>
            <a:r>
              <a:rPr lang="en-US" dirty="0"/>
              <a:t>Click to edit Master text</a:t>
            </a:r>
          </a:p>
        </p:txBody>
      </p:sp>
      <p:sp>
        <p:nvSpPr>
          <p:cNvPr id="15" name="Freeform: Shape 14">
            <a:extLst>
              <a:ext uri="{FF2B5EF4-FFF2-40B4-BE49-F238E27FC236}">
                <a16:creationId xmlns:a16="http://schemas.microsoft.com/office/drawing/2014/main" id="{A478DBD9-B150-4779-A633-2CE846F6C7CF}"/>
              </a:ext>
            </a:extLst>
          </p:cNvPr>
          <p:cNvSpPr>
            <a:spLocks/>
          </p:cNvSpPr>
          <p:nvPr/>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Tree>
    <p:extLst>
      <p:ext uri="{BB962C8B-B14F-4D97-AF65-F5344CB8AC3E}">
        <p14:creationId xmlns:p14="http://schemas.microsoft.com/office/powerpoint/2010/main" val="292830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0" y="581025"/>
            <a:ext cx="11620500" cy="5216630"/>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0" y="581024"/>
            <a:ext cx="5410195" cy="5216631"/>
          </a:xfrm>
          <a:noFill/>
          <a:ln>
            <a:noFill/>
          </a:ln>
        </p:spPr>
        <p:txBody>
          <a:bodyPr/>
          <a:lstStyle>
            <a:lvl1pPr>
              <a:defRPr lang="en-US"/>
            </a:lvl1pPr>
          </a:lstStyle>
          <a:p>
            <a:endParaRPr lang="en-US" dirty="0"/>
          </a:p>
        </p:txBody>
      </p:sp>
      <p:sp>
        <p:nvSpPr>
          <p:cNvPr id="13" name="Freeform: Shape 12">
            <a:extLst>
              <a:ext uri="{FF2B5EF4-FFF2-40B4-BE49-F238E27FC236}">
                <a16:creationId xmlns:a16="http://schemas.microsoft.com/office/drawing/2014/main" id="{F5CF0954-B6D1-49FC-A3E1-7871E9931792}"/>
              </a:ext>
            </a:extLst>
          </p:cNvPr>
          <p:cNvSpPr>
            <a:spLocks/>
          </p:cNvSpPr>
          <p:nvPr userDrawn="1"/>
        </p:nvSpPr>
        <p:spPr bwMode="auto">
          <a:xfrm rot="4058928">
            <a:off x="4638193" y="5471789"/>
            <a:ext cx="1810669" cy="1700132"/>
          </a:xfrm>
          <a:custGeom>
            <a:avLst/>
            <a:gdLst>
              <a:gd name="connsiteX0" fmla="*/ 0 w 1810669"/>
              <a:gd name="connsiteY0" fmla="*/ 621975 h 1700132"/>
              <a:gd name="connsiteX1" fmla="*/ 11660 w 1810669"/>
              <a:gd name="connsiteY1" fmla="*/ 617648 h 1700132"/>
              <a:gd name="connsiteX2" fmla="*/ 259609 w 1810669"/>
              <a:gd name="connsiteY2" fmla="*/ 582295 h 1700132"/>
              <a:gd name="connsiteX3" fmla="*/ 263954 w 1810669"/>
              <a:gd name="connsiteY3" fmla="*/ 582295 h 1700132"/>
              <a:gd name="connsiteX4" fmla="*/ 551746 w 1810669"/>
              <a:gd name="connsiteY4" fmla="*/ 593245 h 1700132"/>
              <a:gd name="connsiteX5" fmla="*/ 989824 w 1810669"/>
              <a:gd name="connsiteY5" fmla="*/ 465758 h 1700132"/>
              <a:gd name="connsiteX6" fmla="*/ 1335123 w 1810669"/>
              <a:gd name="connsiteY6" fmla="*/ 88772 h 1700132"/>
              <a:gd name="connsiteX7" fmla="*/ 1587389 w 1810669"/>
              <a:gd name="connsiteY7" fmla="*/ 0 h 1700132"/>
              <a:gd name="connsiteX8" fmla="*/ 1743126 w 1810669"/>
              <a:gd name="connsiteY8" fmla="*/ 27955 h 1700132"/>
              <a:gd name="connsiteX9" fmla="*/ 1810669 w 1810669"/>
              <a:gd name="connsiteY9" fmla="*/ 58101 h 1700132"/>
              <a:gd name="connsiteX10" fmla="*/ 1135509 w 1810669"/>
              <a:gd name="connsiteY10" fmla="*/ 1700132 h 1700132"/>
              <a:gd name="connsiteX11" fmla="*/ 1135506 w 1810669"/>
              <a:gd name="connsiteY11" fmla="*/ 1700131 h 1700132"/>
              <a:gd name="connsiteX12" fmla="*/ 1350496 w 1810669"/>
              <a:gd name="connsiteY12" fmla="*/ 117726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0669" h="1700132">
                <a:moveTo>
                  <a:pt x="0" y="621975"/>
                </a:moveTo>
                <a:lnTo>
                  <a:pt x="11660" y="617648"/>
                </a:lnTo>
                <a:cubicBezTo>
                  <a:pt x="92646" y="593031"/>
                  <a:pt x="178260" y="582295"/>
                  <a:pt x="259609" y="582295"/>
                </a:cubicBezTo>
                <a:lnTo>
                  <a:pt x="263954" y="582295"/>
                </a:lnTo>
                <a:cubicBezTo>
                  <a:pt x="356988" y="582295"/>
                  <a:pt x="454367" y="593245"/>
                  <a:pt x="551746" y="593245"/>
                </a:cubicBezTo>
                <a:cubicBezTo>
                  <a:pt x="706632" y="593245"/>
                  <a:pt x="857173" y="571150"/>
                  <a:pt x="989824" y="465758"/>
                </a:cubicBezTo>
                <a:cubicBezTo>
                  <a:pt x="1118129" y="365841"/>
                  <a:pt x="1202218" y="194164"/>
                  <a:pt x="1335123" y="88772"/>
                </a:cubicBezTo>
                <a:cubicBezTo>
                  <a:pt x="1410266" y="27765"/>
                  <a:pt x="1498700" y="0"/>
                  <a:pt x="1587389" y="0"/>
                </a:cubicBezTo>
                <a:cubicBezTo>
                  <a:pt x="1639401" y="0"/>
                  <a:pt x="1691957" y="9691"/>
                  <a:pt x="1743126" y="27955"/>
                </a:cubicBezTo>
                <a:lnTo>
                  <a:pt x="1810669" y="58101"/>
                </a:lnTo>
                <a:lnTo>
                  <a:pt x="1135509" y="1700132"/>
                </a:lnTo>
                <a:lnTo>
                  <a:pt x="1135506" y="1700131"/>
                </a:lnTo>
                <a:lnTo>
                  <a:pt x="1350496" y="1177264"/>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1" name="Freeform: Shape 10">
            <a:extLst>
              <a:ext uri="{FF2B5EF4-FFF2-40B4-BE49-F238E27FC236}">
                <a16:creationId xmlns:a16="http://schemas.microsoft.com/office/drawing/2014/main" id="{F6161D0D-AED8-49B1-9503-633EBA093B84}"/>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5772150" y="1358239"/>
            <a:ext cx="5581650" cy="4064661"/>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p:ph type="body" sz="quarter" idx="13"/>
          </p:nvPr>
        </p:nvSpPr>
        <p:spPr>
          <a:xfrm>
            <a:off x="5772150" y="950530"/>
            <a:ext cx="5581650" cy="396980"/>
          </a:xfrm>
        </p:spPr>
        <p:txBody>
          <a:bodyPr anchor="ctr">
            <a:normAutofit/>
          </a:bodyPr>
          <a:lstStyle>
            <a:lvl1pPr algn="l">
              <a:defRPr sz="1800" b="1"/>
            </a:lvl1pPr>
          </a:lstStyle>
          <a:p>
            <a:pPr lvl="0"/>
            <a:r>
              <a:rPr lang="en-US" dirty="0"/>
              <a:t>Click to edit Master text</a:t>
            </a:r>
          </a:p>
        </p:txBody>
      </p:sp>
      <p:sp>
        <p:nvSpPr>
          <p:cNvPr id="14" name="Freeform: Shape 17">
            <a:extLst>
              <a:ext uri="{FF2B5EF4-FFF2-40B4-BE49-F238E27FC236}">
                <a16:creationId xmlns:a16="http://schemas.microsoft.com/office/drawing/2014/main" id="{5EDB9E25-EEF6-4131-810C-BDF376232E58}"/>
              </a:ext>
            </a:extLst>
          </p:cNvPr>
          <p:cNvSpPr>
            <a:spLocks/>
          </p:cNvSpPr>
          <p:nvPr userDrawn="1"/>
        </p:nvSpPr>
        <p:spPr bwMode="auto">
          <a:xfrm rot="5400000" flipH="1">
            <a:off x="5526949" y="-116750"/>
            <a:ext cx="939799" cy="1173302"/>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2EE88993-4123-435E-9381-9AA8118EA2CE}"/>
              </a:ext>
            </a:extLst>
          </p:cNvPr>
          <p:cNvSpPr>
            <a:spLocks noGrp="1"/>
          </p:cNvSpPr>
          <p:nvPr>
            <p:ph type="title"/>
          </p:nvPr>
        </p:nvSpPr>
        <p:spPr>
          <a:xfrm>
            <a:off x="671510" y="950530"/>
            <a:ext cx="4067175" cy="1724654"/>
          </a:xfrm>
          <a:solidFill>
            <a:schemeClr val="bg1">
              <a:lumMod val="95000"/>
              <a:alpha val="50000"/>
            </a:schemeClr>
          </a:solidFill>
          <a:ln>
            <a:noFill/>
          </a:ln>
        </p:spPr>
        <p:txBody>
          <a:bodyPr/>
          <a:lstStyle>
            <a:lvl1pPr algn="l">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45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Freeform: Shape 18">
            <a:extLst>
              <a:ext uri="{FF2B5EF4-FFF2-40B4-BE49-F238E27FC236}">
                <a16:creationId xmlns:a16="http://schemas.microsoft.com/office/drawing/2014/main" id="{1C8B8A3C-51A4-4F2B-8795-A3C930170B15}"/>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6" name="Freeform: Shape 6">
            <a:extLst>
              <a:ext uri="{FF2B5EF4-FFF2-40B4-BE49-F238E27FC236}">
                <a16:creationId xmlns:a16="http://schemas.microsoft.com/office/drawing/2014/main" id="{927F9E8D-1668-4290-9493-D6B5D40BD040}"/>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7" name="Freeform: Shape 17">
            <a:extLst>
              <a:ext uri="{FF2B5EF4-FFF2-40B4-BE49-F238E27FC236}">
                <a16:creationId xmlns:a16="http://schemas.microsoft.com/office/drawing/2014/main" id="{35ED7D06-A34C-4C10-BF8E-08E8664F5031}"/>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8" name="Freeform: Shape 17">
            <a:extLst>
              <a:ext uri="{FF2B5EF4-FFF2-40B4-BE49-F238E27FC236}">
                <a16:creationId xmlns:a16="http://schemas.microsoft.com/office/drawing/2014/main" id="{90EDEF9F-3CBF-46D3-9A79-39385AE4F3FC}"/>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p:ph type="body" sz="quarter" idx="13"/>
          </p:nvPr>
        </p:nvSpPr>
        <p:spPr>
          <a:xfrm>
            <a:off x="1093789" y="2199159"/>
            <a:ext cx="4589462" cy="396980"/>
          </a:xfrm>
        </p:spPr>
        <p:txBody>
          <a:bodyPr anchor="ctr">
            <a:normAutofit/>
          </a:bodyPr>
          <a:lstStyle>
            <a:lvl1pPr algn="l">
              <a:defRPr sz="1800" b="1"/>
            </a:lvl1pPr>
          </a:lstStyle>
          <a:p>
            <a:pPr lvl="0"/>
            <a:r>
              <a:rPr lang="en-US" dirty="0"/>
              <a:t>Click to edit Master text</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B05CA6F7-F452-4B6F-9C80-B74C0E699961}"/>
              </a:ext>
            </a:extLst>
          </p:cNvPr>
          <p:cNvSpPr>
            <a:spLocks noGrp="1"/>
          </p:cNvSpPr>
          <p:nvPr>
            <p:ph type="body" sz="quarter" idx="16"/>
          </p:nvPr>
        </p:nvSpPr>
        <p:spPr>
          <a:xfrm>
            <a:off x="6508749" y="2199159"/>
            <a:ext cx="4589462" cy="396980"/>
          </a:xfrm>
        </p:spPr>
        <p:txBody>
          <a:bodyPr anchor="ctr">
            <a:normAutofit/>
          </a:bodyPr>
          <a:lstStyle>
            <a:lvl1pPr algn="l">
              <a:defRPr sz="1800" b="1"/>
            </a:lvl1pPr>
          </a:lstStyle>
          <a:p>
            <a:pPr lvl="0"/>
            <a:r>
              <a:rPr lang="en-US" dirty="0"/>
              <a:t>Click to edit Master text</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0354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8" name="Freeform: Shape 18">
            <a:extLst>
              <a:ext uri="{FF2B5EF4-FFF2-40B4-BE49-F238E27FC236}">
                <a16:creationId xmlns:a16="http://schemas.microsoft.com/office/drawing/2014/main" id="{DF1CE2A9-F5AC-4861-AE96-72A5ACBEB392}"/>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9" name="Freeform: Shape 6">
            <a:extLst>
              <a:ext uri="{FF2B5EF4-FFF2-40B4-BE49-F238E27FC236}">
                <a16:creationId xmlns:a16="http://schemas.microsoft.com/office/drawing/2014/main" id="{F6DDD780-329C-4E16-A9A8-BA763C91A9CE}"/>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0" name="Freeform: Shape 17">
            <a:extLst>
              <a:ext uri="{FF2B5EF4-FFF2-40B4-BE49-F238E27FC236}">
                <a16:creationId xmlns:a16="http://schemas.microsoft.com/office/drawing/2014/main" id="{39D74C0E-0ED4-43D6-84FB-B4BFDD539325}"/>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1" name="Freeform: Shape 20">
            <a:extLst>
              <a:ext uri="{FF2B5EF4-FFF2-40B4-BE49-F238E27FC236}">
                <a16:creationId xmlns:a16="http://schemas.microsoft.com/office/drawing/2014/main" id="{406DB2BF-1725-4A4C-BDCA-0E3ACBD7E187}"/>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39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F8EFE2B-DB51-4462-ACBD-DBCFD7814E5D}"/>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0" name="Freeform: Shape 6">
            <a:extLst>
              <a:ext uri="{FF2B5EF4-FFF2-40B4-BE49-F238E27FC236}">
                <a16:creationId xmlns:a16="http://schemas.microsoft.com/office/drawing/2014/main" id="{D9D662FB-543C-4F77-B054-8606E11B69D7}"/>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1" name="Freeform: Shape 17">
            <a:extLst>
              <a:ext uri="{FF2B5EF4-FFF2-40B4-BE49-F238E27FC236}">
                <a16:creationId xmlns:a16="http://schemas.microsoft.com/office/drawing/2014/main" id="{193089E8-FFBC-4A66-AA98-7BC71251259F}"/>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2" name="Freeform: Shape 21">
            <a:extLst>
              <a:ext uri="{FF2B5EF4-FFF2-40B4-BE49-F238E27FC236}">
                <a16:creationId xmlns:a16="http://schemas.microsoft.com/office/drawing/2014/main" id="{3CA15BE6-EDF1-44BE-A8E0-C0ABE1BFA42A}"/>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21463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3165579"/>
            <a:ext cx="4589462" cy="263832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3165579"/>
            <a:ext cx="4589462" cy="263832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
        <p:nvSpPr>
          <p:cNvPr id="14" name="Text Placeholder 7">
            <a:extLst>
              <a:ext uri="{FF2B5EF4-FFF2-40B4-BE49-F238E27FC236}">
                <a16:creationId xmlns:a16="http://schemas.microsoft.com/office/drawing/2014/main" id="{9C1CECBA-7EBB-4346-BA87-1587EC39C125}"/>
              </a:ext>
            </a:extLst>
          </p:cNvPr>
          <p:cNvSpPr>
            <a:spLocks noGrp="1"/>
          </p:cNvSpPr>
          <p:nvPr>
            <p:ph type="body" sz="quarter" idx="13"/>
          </p:nvPr>
        </p:nvSpPr>
        <p:spPr>
          <a:xfrm>
            <a:off x="1093789" y="2768599"/>
            <a:ext cx="4589462" cy="396980"/>
          </a:xfrm>
        </p:spPr>
        <p:txBody>
          <a:bodyPr anchor="ctr">
            <a:normAutofit/>
          </a:bodyPr>
          <a:lstStyle>
            <a:lvl1pPr algn="l">
              <a:defRPr sz="1800" b="1"/>
            </a:lvl1pPr>
          </a:lstStyle>
          <a:p>
            <a:pPr lvl="0"/>
            <a:r>
              <a:rPr lang="en-US" dirty="0"/>
              <a:t>Click to edit Master text</a:t>
            </a:r>
          </a:p>
        </p:txBody>
      </p:sp>
      <p:sp>
        <p:nvSpPr>
          <p:cNvPr id="15" name="Text Placeholder 7">
            <a:extLst>
              <a:ext uri="{FF2B5EF4-FFF2-40B4-BE49-F238E27FC236}">
                <a16:creationId xmlns:a16="http://schemas.microsoft.com/office/drawing/2014/main" id="{58D07EBA-EAD8-4FDC-9CF7-A3C25624AAFD}"/>
              </a:ext>
            </a:extLst>
          </p:cNvPr>
          <p:cNvSpPr>
            <a:spLocks noGrp="1"/>
          </p:cNvSpPr>
          <p:nvPr>
            <p:ph type="body" sz="quarter" idx="16"/>
          </p:nvPr>
        </p:nvSpPr>
        <p:spPr>
          <a:xfrm>
            <a:off x="6508749" y="2768599"/>
            <a:ext cx="4589462" cy="396980"/>
          </a:xfrm>
        </p:spPr>
        <p:txBody>
          <a:bodyPr anchor="ctr">
            <a:normAutofit/>
          </a:bodyPr>
          <a:lstStyle>
            <a:lvl1pPr algn="l">
              <a:defRPr sz="1800" b="1"/>
            </a:lvl1pPr>
          </a:lstStyle>
          <a:p>
            <a:pPr lvl="0"/>
            <a:r>
              <a:rPr lang="en-US" dirty="0"/>
              <a:t>Click to edit Master text</a:t>
            </a:r>
          </a:p>
        </p:txBody>
      </p:sp>
    </p:spTree>
    <p:extLst>
      <p:ext uri="{BB962C8B-B14F-4D97-AF65-F5344CB8AC3E}">
        <p14:creationId xmlns:p14="http://schemas.microsoft.com/office/powerpoint/2010/main" val="377338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0F4D3EF-3675-44EB-B205-5A01D555C65C}"/>
              </a:ext>
            </a:extLst>
          </p:cNvPr>
          <p:cNvGrpSpPr/>
          <p:nvPr userDrawn="1"/>
        </p:nvGrpSpPr>
        <p:grpSpPr>
          <a:xfrm flipV="1">
            <a:off x="-221227" y="-382984"/>
            <a:ext cx="12413228" cy="7240984"/>
            <a:chOff x="-221227" y="-1"/>
            <a:chExt cx="12413228" cy="7240984"/>
          </a:xfrm>
          <a:solidFill>
            <a:schemeClr val="bg1"/>
          </a:solidFill>
          <a:effectLst>
            <a:outerShdw blurRad="127000" sx="102000" sy="102000" algn="ctr" rotWithShape="0">
              <a:prstClr val="black">
                <a:alpha val="5000"/>
              </a:prstClr>
            </a:outerShdw>
          </a:effectLst>
        </p:grpSpPr>
        <p:sp>
          <p:nvSpPr>
            <p:cNvPr id="7" name="Freeform: Shape 17">
              <a:extLst>
                <a:ext uri="{FF2B5EF4-FFF2-40B4-BE49-F238E27FC236}">
                  <a16:creationId xmlns:a16="http://schemas.microsoft.com/office/drawing/2014/main" id="{A1171070-8C37-458A-AF6F-C737A0B1AFD9}"/>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Freeform: Shape 7">
              <a:extLst>
                <a:ext uri="{FF2B5EF4-FFF2-40B4-BE49-F238E27FC236}">
                  <a16:creationId xmlns:a16="http://schemas.microsoft.com/office/drawing/2014/main" id="{9861E0ED-0BEF-4468-85D8-1869FCAE74DA}"/>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ID"/>
            </a:p>
          </p:txBody>
        </p:sp>
      </p:grpSp>
      <p:sp>
        <p:nvSpPr>
          <p:cNvPr id="2" name="Title 1">
            <a:extLst>
              <a:ext uri="{FF2B5EF4-FFF2-40B4-BE49-F238E27FC236}">
                <a16:creationId xmlns:a16="http://schemas.microsoft.com/office/drawing/2014/main" id="{1199EF76-F546-49D8-9B86-104585E14DA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FF089FB-50E1-4BE7-814B-D5B6B6C6DEE3}"/>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94424D47-969E-4613-8956-6B2D079AF10D}"/>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Tree>
    <p:extLst>
      <p:ext uri="{BB962C8B-B14F-4D97-AF65-F5344CB8AC3E}">
        <p14:creationId xmlns:p14="http://schemas.microsoft.com/office/powerpoint/2010/main" val="2067677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7F91F-4224-423E-8E84-F53A02782FC3}"/>
              </a:ext>
            </a:extLst>
          </p:cNvPr>
          <p:cNvSpPr>
            <a:spLocks noGrp="1"/>
          </p:cNvSpPr>
          <p:nvPr>
            <p:ph type="title"/>
          </p:nvPr>
        </p:nvSpPr>
        <p:spPr>
          <a:xfrm>
            <a:off x="838200" y="365125"/>
            <a:ext cx="10515600" cy="5492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BDA8F6D-4C77-41B7-80E2-8768C88E5F4E}"/>
              </a:ext>
            </a:extLst>
          </p:cNvPr>
          <p:cNvSpPr>
            <a:spLocks noGrp="1"/>
          </p:cNvSpPr>
          <p:nvPr>
            <p:ph type="body" idx="1"/>
          </p:nvPr>
        </p:nvSpPr>
        <p:spPr>
          <a:xfrm>
            <a:off x="838200" y="1035170"/>
            <a:ext cx="10515600" cy="514179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B3C3294-8A45-4087-BC02-1707C07E4700}"/>
              </a:ext>
            </a:extLst>
          </p:cNvPr>
          <p:cNvSpPr>
            <a:spLocks noGrp="1"/>
          </p:cNvSpPr>
          <p:nvPr>
            <p:ph type="ftr" sz="quarter" idx="3"/>
          </p:nvPr>
        </p:nvSpPr>
        <p:spPr>
          <a:xfrm>
            <a:off x="7239000"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endParaRPr lang="en-US" dirty="0"/>
          </a:p>
        </p:txBody>
      </p:sp>
      <p:sp>
        <p:nvSpPr>
          <p:cNvPr id="6" name="Slide Number Placeholder 5">
            <a:extLst>
              <a:ext uri="{FF2B5EF4-FFF2-40B4-BE49-F238E27FC236}">
                <a16:creationId xmlns:a16="http://schemas.microsoft.com/office/drawing/2014/main" id="{236B4470-51D2-401E-9553-C39A43C57226}"/>
              </a:ext>
            </a:extLst>
          </p:cNvPr>
          <p:cNvSpPr>
            <a:spLocks noGrp="1"/>
          </p:cNvSpPr>
          <p:nvPr>
            <p:ph type="sldNum" sz="quarter" idx="4"/>
          </p:nvPr>
        </p:nvSpPr>
        <p:spPr>
          <a:xfrm>
            <a:off x="11353800" y="6356350"/>
            <a:ext cx="838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ctr"/>
            <a:fld id="{04E0C322-DB4B-498D-980C-9CE33B37AA19}" type="slidenum">
              <a:rPr lang="en-US" smtClean="0"/>
              <a:pPr/>
              <a:t>‹#›</a:t>
            </a:fld>
            <a:endParaRPr lang="en-US"/>
          </a:p>
        </p:txBody>
      </p:sp>
      <p:pic>
        <p:nvPicPr>
          <p:cNvPr id="7" name="Picture 6" descr="Shape&#10;&#10;Description automatically generated with medium confidence">
            <a:extLst>
              <a:ext uri="{FF2B5EF4-FFF2-40B4-BE49-F238E27FC236}">
                <a16:creationId xmlns:a16="http://schemas.microsoft.com/office/drawing/2014/main" id="{C986B00E-D504-4274-8005-0652DB56009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064829" y="6327612"/>
            <a:ext cx="2286000" cy="422600"/>
          </a:xfrm>
          <a:prstGeom prst="rect">
            <a:avLst/>
          </a:prstGeom>
        </p:spPr>
      </p:pic>
    </p:spTree>
    <p:extLst>
      <p:ext uri="{BB962C8B-B14F-4D97-AF65-F5344CB8AC3E}">
        <p14:creationId xmlns:p14="http://schemas.microsoft.com/office/powerpoint/2010/main" val="1332711798"/>
      </p:ext>
    </p:extLst>
  </p:cSld>
  <p:clrMap bg1="lt1" tx1="dk1" bg2="lt2" tx2="dk2" accent1="accent1" accent2="accent2" accent3="accent3" accent4="accent4" accent5="accent5" accent6="accent6" hlink="hlink" folHlink="folHlink"/>
  <p:sldLayoutIdLst>
    <p:sldLayoutId id="2147483654" r:id="rId1"/>
    <p:sldLayoutId id="2147483658" r:id="rId2"/>
    <p:sldLayoutId id="2147483659" r:id="rId3"/>
    <p:sldLayoutId id="2147483649" r:id="rId4"/>
    <p:sldLayoutId id="2147483650" r:id="rId5"/>
    <p:sldLayoutId id="2147483651" r:id="rId6"/>
    <p:sldLayoutId id="2147483655" r:id="rId7"/>
    <p:sldLayoutId id="2147483656" r:id="rId8"/>
    <p:sldLayoutId id="2147483652" r:id="rId9"/>
    <p:sldLayoutId id="2147483653" r:id="rId10"/>
    <p:sldLayoutId id="2147483660" r:id="rId11"/>
    <p:sldLayoutId id="2147483662" r:id="rId12"/>
    <p:sldLayoutId id="2147483663" r:id="rId13"/>
    <p:sldLayoutId id="2147483664" r:id="rId14"/>
    <p:sldLayoutId id="2147483665" r:id="rId15"/>
  </p:sldLayoutIdLst>
  <p:hf hdr="0" dt="0"/>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mailto:nclouse@envistacorp.com" TargetMode="External"/><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hyperlink" Target="http://www.atomicax.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d365collaborative/d365fo.tools" TargetMode="External"/><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mailto:dynadmin@domain.com" TargetMode="External"/><Relationship Id="rId2" Type="http://schemas.openxmlformats.org/officeDocument/2006/relationships/hyperlink" Target="https://lcs.dynamics.com/"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6AE770-A5FA-4967-8C2C-FE50AA856AD0}"/>
              </a:ext>
            </a:extLst>
          </p:cNvPr>
          <p:cNvSpPr>
            <a:spLocks noGrp="1"/>
          </p:cNvSpPr>
          <p:nvPr>
            <p:ph type="pic" sz="quarter" idx="12"/>
          </p:nvPr>
        </p:nvSpPr>
        <p:spPr/>
      </p:sp>
      <p:pic>
        <p:nvPicPr>
          <p:cNvPr id="1026" name="Picture 2" descr="D365 Finance Operations Bootcamp 2021">
            <a:extLst>
              <a:ext uri="{FF2B5EF4-FFF2-40B4-BE49-F238E27FC236}">
                <a16:creationId xmlns:a16="http://schemas.microsoft.com/office/drawing/2014/main" id="{C2855104-26A5-4BE2-BD79-FEB26D5D6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08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14F7B2-54AC-4085-9BF4-13B8F6584628}"/>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2E55ABD-BA04-4805-BF57-E72B8F13E573}"/>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5D49EF50-C57F-4946-B4F9-5DFE5B18C432}"/>
              </a:ext>
            </a:extLst>
          </p:cNvPr>
          <p:cNvSpPr>
            <a:spLocks noGrp="1"/>
          </p:cNvSpPr>
          <p:nvPr>
            <p:ph type="body" sz="quarter" idx="13"/>
          </p:nvPr>
        </p:nvSpPr>
        <p:spPr/>
        <p:txBody>
          <a:bodyPr/>
          <a:lstStyle/>
          <a:p>
            <a:endParaRPr lang="en-US"/>
          </a:p>
        </p:txBody>
      </p:sp>
      <p:pic>
        <p:nvPicPr>
          <p:cNvPr id="1026" name="Picture 2">
            <a:extLst>
              <a:ext uri="{FF2B5EF4-FFF2-40B4-BE49-F238E27FC236}">
                <a16:creationId xmlns:a16="http://schemas.microsoft.com/office/drawing/2014/main" id="{497F0713-07D9-4AF5-9AA9-500D6CDCF88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414298" y="1394927"/>
            <a:ext cx="9810750" cy="4576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9F0BDBA-F59E-4417-8E47-7A83803EB739}"/>
              </a:ext>
            </a:extLst>
          </p:cNvPr>
          <p:cNvSpPr/>
          <p:nvPr/>
        </p:nvSpPr>
        <p:spPr>
          <a:xfrm>
            <a:off x="838200" y="1306286"/>
            <a:ext cx="10515600" cy="4665404"/>
          </a:xfrm>
          <a:prstGeom prst="rect">
            <a:avLst/>
          </a:prstGeom>
          <a:solidFill>
            <a:schemeClr val="accent5">
              <a:alpha val="1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3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BPM Sync</a:t>
            </a:r>
          </a:p>
        </p:txBody>
      </p:sp>
      <p:sp>
        <p:nvSpPr>
          <p:cNvPr id="3" name="Text Placeholder 2">
            <a:extLst>
              <a:ext uri="{FF2B5EF4-FFF2-40B4-BE49-F238E27FC236}">
                <a16:creationId xmlns:a16="http://schemas.microsoft.com/office/drawing/2014/main" id="{68A7BE0B-CF67-4C3B-B784-20DF1C8748A2}"/>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64650E5-9852-4780-BC49-9BB32A0E6957}"/>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D8C9ACB4-24CA-4EBF-B529-FB0215F4DE2F}"/>
              </a:ext>
            </a:extLst>
          </p:cNvPr>
          <p:cNvPicPr>
            <a:picLocks noGrp="1" noChangeAspect="1"/>
          </p:cNvPicPr>
          <p:nvPr>
            <p:ph idx="4294967295"/>
          </p:nvPr>
        </p:nvPicPr>
        <p:blipFill>
          <a:blip r:embed="rId2"/>
          <a:stretch>
            <a:fillRect/>
          </a:stretch>
        </p:blipFill>
        <p:spPr>
          <a:xfrm>
            <a:off x="2987675" y="1494461"/>
            <a:ext cx="6216650" cy="4351338"/>
          </a:xfrm>
          <a:prstGeom prst="rect">
            <a:avLst/>
          </a:prstGeom>
        </p:spPr>
      </p:pic>
    </p:spTree>
    <p:extLst>
      <p:ext uri="{BB962C8B-B14F-4D97-AF65-F5344CB8AC3E}">
        <p14:creationId xmlns:p14="http://schemas.microsoft.com/office/powerpoint/2010/main" val="6820115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BPM Library</a:t>
            </a:r>
          </a:p>
        </p:txBody>
      </p:sp>
      <p:sp>
        <p:nvSpPr>
          <p:cNvPr id="3" name="Text Placeholder 2">
            <a:extLst>
              <a:ext uri="{FF2B5EF4-FFF2-40B4-BE49-F238E27FC236}">
                <a16:creationId xmlns:a16="http://schemas.microsoft.com/office/drawing/2014/main" id="{8BDED041-F298-47DA-A84C-70F4F070286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96FADD7C-B23C-4A91-9305-7BEFAD3A5A0C}"/>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2D771E24-4B94-4F94-ACC9-060C143F0793}"/>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
        <p:nvSpPr>
          <p:cNvPr id="6" name="Arrow: Down 5">
            <a:extLst>
              <a:ext uri="{FF2B5EF4-FFF2-40B4-BE49-F238E27FC236}">
                <a16:creationId xmlns:a16="http://schemas.microsoft.com/office/drawing/2014/main" id="{0324DC7A-A98C-48EE-9269-80FD97A98D2A}"/>
              </a:ext>
            </a:extLst>
          </p:cNvPr>
          <p:cNvSpPr/>
          <p:nvPr/>
        </p:nvSpPr>
        <p:spPr>
          <a:xfrm>
            <a:off x="2019748" y="1784459"/>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49310E4-1046-4B81-B949-57BE47364A47}"/>
              </a:ext>
            </a:extLst>
          </p:cNvPr>
          <p:cNvSpPr/>
          <p:nvPr/>
        </p:nvSpPr>
        <p:spPr>
          <a:xfrm>
            <a:off x="8184161" y="2180880"/>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F9C9E264-3D58-40A2-AFDA-CA8602F6A50E}"/>
              </a:ext>
            </a:extLst>
          </p:cNvPr>
          <p:cNvSpPr/>
          <p:nvPr/>
        </p:nvSpPr>
        <p:spPr>
          <a:xfrm rot="10800000">
            <a:off x="8730603" y="2931638"/>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2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ppt_w</p:attrName>
                                        </p:attrNameLst>
                                      </p:cBhvr>
                                      <p:tavLst>
                                        <p:tav tm="0" fmla="#ppt_w*sin(2.5*pi*$)">
                                          <p:val>
                                            <p:fltVal val="0"/>
                                          </p:val>
                                        </p:tav>
                                        <p:tav tm="100000">
                                          <p:val>
                                            <p:fltVal val="1"/>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VSTS (Azure DevOps) Sync</a:t>
            </a:r>
          </a:p>
        </p:txBody>
      </p:sp>
      <p:sp>
        <p:nvSpPr>
          <p:cNvPr id="3" name="Text Placeholder 2">
            <a:extLst>
              <a:ext uri="{FF2B5EF4-FFF2-40B4-BE49-F238E27FC236}">
                <a16:creationId xmlns:a16="http://schemas.microsoft.com/office/drawing/2014/main" id="{A50CB8EF-F90B-4C6C-B54F-7B65140446D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0EC2795-4178-4352-977E-1D0726173B00}"/>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780BB31F-0E43-477D-AD64-CFF05F1FA1FF}"/>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1473869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Upload Task Recording</a:t>
            </a:r>
          </a:p>
        </p:txBody>
      </p:sp>
      <p:sp>
        <p:nvSpPr>
          <p:cNvPr id="3" name="Text Placeholder 2">
            <a:extLst>
              <a:ext uri="{FF2B5EF4-FFF2-40B4-BE49-F238E27FC236}">
                <a16:creationId xmlns:a16="http://schemas.microsoft.com/office/drawing/2014/main" id="{8C125A3F-8CB6-4966-A275-88438115B07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E466EFB-6C23-4218-AF1D-F4F991F3D9E6}"/>
              </a:ext>
            </a:extLst>
          </p:cNvPr>
          <p:cNvSpPr>
            <a:spLocks noGrp="1"/>
          </p:cNvSpPr>
          <p:nvPr>
            <p:ph type="body" sz="quarter" idx="13"/>
          </p:nvPr>
        </p:nvSpPr>
        <p:spPr/>
        <p:txBody>
          <a:bodyPr/>
          <a:lstStyle/>
          <a:p>
            <a:endParaRPr lang="en-US"/>
          </a:p>
        </p:txBody>
      </p:sp>
      <p:pic>
        <p:nvPicPr>
          <p:cNvPr id="10242" name="Picture 2" descr="Upload AXTR dialog box">
            <a:extLst>
              <a:ext uri="{FF2B5EF4-FFF2-40B4-BE49-F238E27FC236}">
                <a16:creationId xmlns:a16="http://schemas.microsoft.com/office/drawing/2014/main" id="{04ACFEBB-A655-4801-B15A-73B984E1EF6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70100" y="1494461"/>
            <a:ext cx="80518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393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Diagrams</a:t>
            </a:r>
          </a:p>
        </p:txBody>
      </p:sp>
      <p:sp>
        <p:nvSpPr>
          <p:cNvPr id="5" name="Text Placeholder 4">
            <a:extLst>
              <a:ext uri="{FF2B5EF4-FFF2-40B4-BE49-F238E27FC236}">
                <a16:creationId xmlns:a16="http://schemas.microsoft.com/office/drawing/2014/main" id="{0FE200BB-05E2-45E6-94C6-667107C24A4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4C340C3-A650-499A-B307-F07A54A7023B}"/>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20AADFD1-6C2C-4F2A-89F9-F5FADEB91021}"/>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
        <p:nvSpPr>
          <p:cNvPr id="3" name="Arrow: Right 2">
            <a:extLst>
              <a:ext uri="{FF2B5EF4-FFF2-40B4-BE49-F238E27FC236}">
                <a16:creationId xmlns:a16="http://schemas.microsoft.com/office/drawing/2014/main" id="{C78B5D81-5C09-4D08-BF50-ACD765ACE05D}"/>
              </a:ext>
            </a:extLst>
          </p:cNvPr>
          <p:cNvSpPr/>
          <p:nvPr/>
        </p:nvSpPr>
        <p:spPr>
          <a:xfrm>
            <a:off x="750381" y="1995616"/>
            <a:ext cx="1145627" cy="346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93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4F1AA23-4A7E-4396-B298-3517AF9C0A8F}"/>
              </a:ext>
            </a:extLst>
          </p:cNvPr>
          <p:cNvSpPr>
            <a:spLocks noGrp="1"/>
          </p:cNvSpPr>
          <p:nvPr>
            <p:ph type="pic" sz="quarter" idx="10"/>
          </p:nvPr>
        </p:nvSpPr>
        <p:spPr/>
      </p:sp>
      <p:sp>
        <p:nvSpPr>
          <p:cNvPr id="2" name="Title 1">
            <a:extLst>
              <a:ext uri="{FF2B5EF4-FFF2-40B4-BE49-F238E27FC236}">
                <a16:creationId xmlns:a16="http://schemas.microsoft.com/office/drawing/2014/main" id="{55CB8DC1-A93C-4158-BF71-FFC251B3B6ED}"/>
              </a:ext>
            </a:extLst>
          </p:cNvPr>
          <p:cNvSpPr>
            <a:spLocks noGrp="1"/>
          </p:cNvSpPr>
          <p:nvPr>
            <p:ph type="title"/>
          </p:nvPr>
        </p:nvSpPr>
        <p:spPr/>
        <p:txBody>
          <a:bodyPr>
            <a:normAutofit fontScale="90000"/>
          </a:bodyPr>
          <a:lstStyle/>
          <a:p>
            <a:r>
              <a:rPr lang="en-US" dirty="0"/>
              <a:t>Analytics, Diagnostics and Environment Monitoring</a:t>
            </a:r>
          </a:p>
        </p:txBody>
      </p:sp>
    </p:spTree>
    <p:extLst>
      <p:ext uri="{BB962C8B-B14F-4D97-AF65-F5344CB8AC3E}">
        <p14:creationId xmlns:p14="http://schemas.microsoft.com/office/powerpoint/2010/main" val="114139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F3E76-D108-456F-9081-99FE542E563C}"/>
              </a:ext>
            </a:extLst>
          </p:cNvPr>
          <p:cNvSpPr>
            <a:spLocks noGrp="1"/>
          </p:cNvSpPr>
          <p:nvPr>
            <p:ph type="title"/>
          </p:nvPr>
        </p:nvSpPr>
        <p:spPr/>
        <p:txBody>
          <a:bodyPr/>
          <a:lstStyle/>
          <a:p>
            <a:r>
              <a:rPr lang="en-US" dirty="0"/>
              <a:t>3 Options</a:t>
            </a:r>
          </a:p>
        </p:txBody>
      </p:sp>
      <p:sp>
        <p:nvSpPr>
          <p:cNvPr id="4" name="Text Placeholder 3">
            <a:extLst>
              <a:ext uri="{FF2B5EF4-FFF2-40B4-BE49-F238E27FC236}">
                <a16:creationId xmlns:a16="http://schemas.microsoft.com/office/drawing/2014/main" id="{1D84632E-3CA0-4340-952B-4A4F921C7CC7}"/>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00345A5E-8D2C-41DB-885C-CB9D146B0AFE}"/>
              </a:ext>
            </a:extLst>
          </p:cNvPr>
          <p:cNvSpPr>
            <a:spLocks noGrp="1"/>
          </p:cNvSpPr>
          <p:nvPr>
            <p:ph type="body" sz="quarter" idx="13"/>
          </p:nvPr>
        </p:nvSpPr>
        <p:spPr/>
        <p:txBody>
          <a:bodyPr/>
          <a:lstStyle/>
          <a:p>
            <a:endParaRPr lang="en-US"/>
          </a:p>
        </p:txBody>
      </p:sp>
      <p:pic>
        <p:nvPicPr>
          <p:cNvPr id="11266" name="Picture 2">
            <a:extLst>
              <a:ext uri="{FF2B5EF4-FFF2-40B4-BE49-F238E27FC236}">
                <a16:creationId xmlns:a16="http://schemas.microsoft.com/office/drawing/2014/main" id="{773DD209-5F6E-4E61-B6F4-D601788A081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36575" y="2632075"/>
            <a:ext cx="11118850" cy="159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936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75D617-EDF5-4B8D-9565-77457F08D594}"/>
              </a:ext>
            </a:extLst>
          </p:cNvPr>
          <p:cNvSpPr>
            <a:spLocks noGrp="1"/>
          </p:cNvSpPr>
          <p:nvPr>
            <p:ph type="title"/>
          </p:nvPr>
        </p:nvSpPr>
        <p:spPr/>
        <p:txBody>
          <a:bodyPr/>
          <a:lstStyle/>
          <a:p>
            <a:r>
              <a:rPr lang="en-US" dirty="0"/>
              <a:t>Availability</a:t>
            </a:r>
          </a:p>
        </p:txBody>
      </p:sp>
      <p:sp>
        <p:nvSpPr>
          <p:cNvPr id="6" name="Text Placeholder 5">
            <a:extLst>
              <a:ext uri="{FF2B5EF4-FFF2-40B4-BE49-F238E27FC236}">
                <a16:creationId xmlns:a16="http://schemas.microsoft.com/office/drawing/2014/main" id="{F4FE680F-8BF5-4DB8-B7AE-A82690FC70BF}"/>
              </a:ext>
            </a:extLst>
          </p:cNvPr>
          <p:cNvSpPr>
            <a:spLocks noGrp="1"/>
          </p:cNvSpPr>
          <p:nvPr>
            <p:ph type="body" sz="quarter" idx="12"/>
          </p:nvPr>
        </p:nvSpPr>
        <p:spPr/>
        <p:txBody>
          <a:bodyPr/>
          <a:lstStyle/>
          <a:p>
            <a:endParaRPr lang="en-US" dirty="0"/>
          </a:p>
        </p:txBody>
      </p:sp>
      <p:sp>
        <p:nvSpPr>
          <p:cNvPr id="7" name="Text Placeholder 6">
            <a:extLst>
              <a:ext uri="{FF2B5EF4-FFF2-40B4-BE49-F238E27FC236}">
                <a16:creationId xmlns:a16="http://schemas.microsoft.com/office/drawing/2014/main" id="{407A51D4-C767-4EFC-9B49-F19F8E466841}"/>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53A0F512-A1CC-49CA-B6AE-88821C9EB8A8}"/>
              </a:ext>
            </a:extLst>
          </p:cNvPr>
          <p:cNvPicPr>
            <a:picLocks noChangeAspect="1"/>
          </p:cNvPicPr>
          <p:nvPr/>
        </p:nvPicPr>
        <p:blipFill>
          <a:blip r:embed="rId2"/>
          <a:stretch>
            <a:fillRect/>
          </a:stretch>
        </p:blipFill>
        <p:spPr>
          <a:xfrm>
            <a:off x="2015047" y="1289357"/>
            <a:ext cx="8161905" cy="4666667"/>
          </a:xfrm>
          <a:prstGeom prst="rect">
            <a:avLst/>
          </a:prstGeom>
        </p:spPr>
      </p:pic>
    </p:spTree>
    <p:extLst>
      <p:ext uri="{BB962C8B-B14F-4D97-AF65-F5344CB8AC3E}">
        <p14:creationId xmlns:p14="http://schemas.microsoft.com/office/powerpoint/2010/main" val="2715652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PROD</a:t>
            </a:r>
          </a:p>
        </p:txBody>
      </p:sp>
      <p:sp>
        <p:nvSpPr>
          <p:cNvPr id="5" name="Text Placeholder 4">
            <a:extLst>
              <a:ext uri="{FF2B5EF4-FFF2-40B4-BE49-F238E27FC236}">
                <a16:creationId xmlns:a16="http://schemas.microsoft.com/office/drawing/2014/main" id="{5F1D3F33-AB36-4C67-8D8B-2563F2BADA3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EA84455-0B90-4A57-A5FA-DB198DCF5147}"/>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ABB16A90-48A2-4FAB-A8CB-CABDB0049FAF}"/>
              </a:ext>
            </a:extLst>
          </p:cNvPr>
          <p:cNvPicPr>
            <a:picLocks noChangeAspect="1"/>
          </p:cNvPicPr>
          <p:nvPr/>
        </p:nvPicPr>
        <p:blipFill>
          <a:blip r:embed="rId2"/>
          <a:stretch>
            <a:fillRect/>
          </a:stretch>
        </p:blipFill>
        <p:spPr>
          <a:xfrm>
            <a:off x="2487485" y="1335877"/>
            <a:ext cx="7552739" cy="4989528"/>
          </a:xfrm>
          <a:prstGeom prst="rect">
            <a:avLst/>
          </a:prstGeom>
        </p:spPr>
      </p:pic>
    </p:spTree>
    <p:extLst>
      <p:ext uri="{BB962C8B-B14F-4D97-AF65-F5344CB8AC3E}">
        <p14:creationId xmlns:p14="http://schemas.microsoft.com/office/powerpoint/2010/main" val="3097449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UAT</a:t>
            </a:r>
          </a:p>
        </p:txBody>
      </p:sp>
      <p:sp>
        <p:nvSpPr>
          <p:cNvPr id="5" name="Text Placeholder 4">
            <a:extLst>
              <a:ext uri="{FF2B5EF4-FFF2-40B4-BE49-F238E27FC236}">
                <a16:creationId xmlns:a16="http://schemas.microsoft.com/office/drawing/2014/main" id="{6DB36B85-CB2C-455B-845E-84ACFEF36F6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E683A87-02A3-4567-BA00-F1B7F4EC93A1}"/>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D9684622-DEB3-480F-935F-C261714CFA61}"/>
              </a:ext>
            </a:extLst>
          </p:cNvPr>
          <p:cNvPicPr>
            <a:picLocks noChangeAspect="1"/>
          </p:cNvPicPr>
          <p:nvPr/>
        </p:nvPicPr>
        <p:blipFill>
          <a:blip r:embed="rId2"/>
          <a:stretch>
            <a:fillRect/>
          </a:stretch>
        </p:blipFill>
        <p:spPr>
          <a:xfrm>
            <a:off x="2353056" y="1258736"/>
            <a:ext cx="7552944" cy="4989664"/>
          </a:xfrm>
          <a:prstGeom prst="rect">
            <a:avLst/>
          </a:prstGeom>
        </p:spPr>
      </p:pic>
    </p:spTree>
    <p:extLst>
      <p:ext uri="{BB962C8B-B14F-4D97-AF65-F5344CB8AC3E}">
        <p14:creationId xmlns:p14="http://schemas.microsoft.com/office/powerpoint/2010/main" val="179498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LCS Look and Feel - Cloud</a:t>
            </a:r>
          </a:p>
        </p:txBody>
      </p:sp>
      <p:sp>
        <p:nvSpPr>
          <p:cNvPr id="5" name="Text Placeholder 4">
            <a:extLst>
              <a:ext uri="{FF2B5EF4-FFF2-40B4-BE49-F238E27FC236}">
                <a16:creationId xmlns:a16="http://schemas.microsoft.com/office/drawing/2014/main" id="{97D6E060-BA39-4400-B6A3-CC21DFF07EAA}"/>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03C4058B-63E6-4EC1-8A87-E9913A30D7B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64AC6B8-0D72-4B46-B568-DCF4148E5A0E}"/>
              </a:ext>
            </a:extLst>
          </p:cNvPr>
          <p:cNvPicPr>
            <a:picLocks noChangeAspect="1"/>
          </p:cNvPicPr>
          <p:nvPr/>
        </p:nvPicPr>
        <p:blipFill>
          <a:blip r:embed="rId3"/>
          <a:stretch>
            <a:fillRect/>
          </a:stretch>
        </p:blipFill>
        <p:spPr>
          <a:xfrm>
            <a:off x="1876096" y="1494461"/>
            <a:ext cx="8439807" cy="4487792"/>
          </a:xfrm>
          <a:prstGeom prst="rect">
            <a:avLst/>
          </a:prstGeom>
        </p:spPr>
      </p:pic>
      <p:sp>
        <p:nvSpPr>
          <p:cNvPr id="3" name="Arrow: Right 2">
            <a:extLst>
              <a:ext uri="{FF2B5EF4-FFF2-40B4-BE49-F238E27FC236}">
                <a16:creationId xmlns:a16="http://schemas.microsoft.com/office/drawing/2014/main" id="{C26C7AF5-DB09-43D0-9113-82D4E2CEEA94}"/>
              </a:ext>
            </a:extLst>
          </p:cNvPr>
          <p:cNvSpPr/>
          <p:nvPr/>
        </p:nvSpPr>
        <p:spPr>
          <a:xfrm rot="10800000">
            <a:off x="9903372" y="4372000"/>
            <a:ext cx="1450427" cy="45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1BAC6DC-FCBB-44A7-AAE0-92F601246DA6}"/>
              </a:ext>
            </a:extLst>
          </p:cNvPr>
          <p:cNvSpPr/>
          <p:nvPr/>
        </p:nvSpPr>
        <p:spPr>
          <a:xfrm rot="10800000">
            <a:off x="8174420" y="2242262"/>
            <a:ext cx="1450427" cy="45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99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4406CE7-A553-4169-844D-B87A0E3D03C8}"/>
              </a:ext>
            </a:extLst>
          </p:cNvPr>
          <p:cNvSpPr>
            <a:spLocks noGrp="1"/>
          </p:cNvSpPr>
          <p:nvPr>
            <p:ph type="pic" sz="quarter" idx="14"/>
          </p:nvPr>
        </p:nvSpPr>
        <p:spPr/>
      </p:sp>
      <p:sp>
        <p:nvSpPr>
          <p:cNvPr id="2" name="Title 1">
            <a:extLst>
              <a:ext uri="{FF2B5EF4-FFF2-40B4-BE49-F238E27FC236}">
                <a16:creationId xmlns:a16="http://schemas.microsoft.com/office/drawing/2014/main" id="{B46C97D8-3D24-4F25-B997-23E83172477B}"/>
              </a:ext>
            </a:extLst>
          </p:cNvPr>
          <p:cNvSpPr>
            <a:spLocks noGrp="1"/>
          </p:cNvSpPr>
          <p:nvPr>
            <p:ph type="title"/>
          </p:nvPr>
        </p:nvSpPr>
        <p:spPr/>
        <p:txBody>
          <a:bodyPr/>
          <a:lstStyle/>
          <a:p>
            <a:r>
              <a:rPr lang="en-US" dirty="0"/>
              <a:t>System Diagnostics</a:t>
            </a:r>
          </a:p>
        </p:txBody>
      </p:sp>
      <p:sp>
        <p:nvSpPr>
          <p:cNvPr id="3" name="Content Placeholder 2">
            <a:extLst>
              <a:ext uri="{FF2B5EF4-FFF2-40B4-BE49-F238E27FC236}">
                <a16:creationId xmlns:a16="http://schemas.microsoft.com/office/drawing/2014/main" id="{8F30E769-4F80-46FB-A173-ABD3B1952028}"/>
              </a:ext>
            </a:extLst>
          </p:cNvPr>
          <p:cNvSpPr>
            <a:spLocks noGrp="1"/>
          </p:cNvSpPr>
          <p:nvPr>
            <p:ph type="body" sz="quarter" idx="12"/>
          </p:nvPr>
        </p:nvSpPr>
        <p:spPr/>
        <p:txBody>
          <a:bodyPr/>
          <a:lstStyle/>
          <a:p>
            <a:r>
              <a:rPr lang="en-US" dirty="0"/>
              <a:t>Available in UAT / Sandbox environments plus PROD</a:t>
            </a:r>
          </a:p>
          <a:p>
            <a:r>
              <a:rPr lang="en-US" dirty="0"/>
              <a:t>Reports Server info</a:t>
            </a:r>
          </a:p>
          <a:p>
            <a:r>
              <a:rPr lang="en-US" dirty="0"/>
              <a:t>Failed jobs</a:t>
            </a:r>
          </a:p>
          <a:p>
            <a:r>
              <a:rPr lang="en-US" dirty="0"/>
              <a:t>Detected issues</a:t>
            </a:r>
          </a:p>
          <a:p>
            <a:r>
              <a:rPr lang="en-US" dirty="0"/>
              <a:t>High level overview of an environment</a:t>
            </a:r>
          </a:p>
          <a:p>
            <a:endParaRPr lang="en-US" dirty="0"/>
          </a:p>
        </p:txBody>
      </p:sp>
      <p:sp>
        <p:nvSpPr>
          <p:cNvPr id="4" name="Text Placeholder 3">
            <a:extLst>
              <a:ext uri="{FF2B5EF4-FFF2-40B4-BE49-F238E27FC236}">
                <a16:creationId xmlns:a16="http://schemas.microsoft.com/office/drawing/2014/main" id="{FCF72FB0-8B4E-4034-BC32-2EC0362250A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050604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8FDF4A2-D19D-4633-8D8B-50EE1E894759}"/>
              </a:ext>
            </a:extLst>
          </p:cNvPr>
          <p:cNvSpPr>
            <a:spLocks noGrp="1"/>
          </p:cNvSpPr>
          <p:nvPr>
            <p:ph type="pic" sz="quarter" idx="14"/>
          </p:nvPr>
        </p:nvSpPr>
        <p:spPr/>
      </p:sp>
      <p:sp>
        <p:nvSpPr>
          <p:cNvPr id="2" name="Title 1">
            <a:extLst>
              <a:ext uri="{FF2B5EF4-FFF2-40B4-BE49-F238E27FC236}">
                <a16:creationId xmlns:a16="http://schemas.microsoft.com/office/drawing/2014/main" id="{70153553-3378-4813-8EAF-F88B86C28994}"/>
              </a:ext>
            </a:extLst>
          </p:cNvPr>
          <p:cNvSpPr>
            <a:spLocks noGrp="1"/>
          </p:cNvSpPr>
          <p:nvPr>
            <p:ph type="title"/>
          </p:nvPr>
        </p:nvSpPr>
        <p:spPr/>
        <p:txBody>
          <a:bodyPr/>
          <a:lstStyle/>
          <a:p>
            <a:r>
              <a:rPr lang="en-US" dirty="0"/>
              <a:t>Environment Monitoring</a:t>
            </a:r>
          </a:p>
        </p:txBody>
      </p:sp>
      <p:sp>
        <p:nvSpPr>
          <p:cNvPr id="3" name="Content Placeholder 2">
            <a:extLst>
              <a:ext uri="{FF2B5EF4-FFF2-40B4-BE49-F238E27FC236}">
                <a16:creationId xmlns:a16="http://schemas.microsoft.com/office/drawing/2014/main" id="{745DB995-88C2-4CAC-BED7-5C6D37006F92}"/>
              </a:ext>
            </a:extLst>
          </p:cNvPr>
          <p:cNvSpPr>
            <a:spLocks noGrp="1"/>
          </p:cNvSpPr>
          <p:nvPr>
            <p:ph type="body" sz="quarter" idx="12"/>
          </p:nvPr>
        </p:nvSpPr>
        <p:spPr/>
        <p:txBody>
          <a:bodyPr>
            <a:normAutofit/>
          </a:bodyPr>
          <a:lstStyle/>
          <a:p>
            <a:r>
              <a:rPr lang="en-US" dirty="0"/>
              <a:t>Available in Prod and UAT only</a:t>
            </a:r>
          </a:p>
          <a:p>
            <a:r>
              <a:rPr lang="en-US" dirty="0"/>
              <a:t>High Scale, low latency</a:t>
            </a:r>
          </a:p>
          <a:p>
            <a:r>
              <a:rPr lang="en-US" dirty="0"/>
              <a:t>“hot path”</a:t>
            </a:r>
          </a:p>
          <a:p>
            <a:r>
              <a:rPr lang="en-US" dirty="0"/>
              <a:t>What’s going on right now</a:t>
            </a:r>
          </a:p>
          <a:p>
            <a:pPr lvl="1"/>
            <a:r>
              <a:rPr lang="en-US" dirty="0"/>
              <a:t>User Interaction</a:t>
            </a:r>
          </a:p>
          <a:p>
            <a:pPr lvl="1"/>
            <a:r>
              <a:rPr lang="en-US" dirty="0"/>
              <a:t>User load</a:t>
            </a:r>
          </a:p>
          <a:p>
            <a:pPr lvl="1"/>
            <a:r>
              <a:rPr lang="en-US" dirty="0"/>
              <a:t>Activity Load</a:t>
            </a:r>
          </a:p>
          <a:p>
            <a:pPr lvl="1"/>
            <a:r>
              <a:rPr lang="en-US" dirty="0"/>
              <a:t>SQL Insights</a:t>
            </a:r>
          </a:p>
          <a:p>
            <a:pPr lvl="2"/>
            <a:r>
              <a:rPr lang="en-US" dirty="0"/>
              <a:t>Review SQL level activity</a:t>
            </a:r>
          </a:p>
          <a:p>
            <a:pPr lvl="2"/>
            <a:r>
              <a:rPr lang="en-US" dirty="0"/>
              <a:t>Rebuild / create indexes</a:t>
            </a:r>
          </a:p>
          <a:p>
            <a:pPr lvl="2"/>
            <a:r>
              <a:rPr lang="en-US" dirty="0"/>
              <a:t>Review load and usage</a:t>
            </a:r>
          </a:p>
        </p:txBody>
      </p:sp>
      <p:sp>
        <p:nvSpPr>
          <p:cNvPr id="4" name="Text Placeholder 3">
            <a:extLst>
              <a:ext uri="{FF2B5EF4-FFF2-40B4-BE49-F238E27FC236}">
                <a16:creationId xmlns:a16="http://schemas.microsoft.com/office/drawing/2014/main" id="{794DD720-E324-431E-96E7-D5673D7CD19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36137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Overview – 10 PM Friday Night</a:t>
            </a:r>
          </a:p>
        </p:txBody>
      </p:sp>
      <p:sp>
        <p:nvSpPr>
          <p:cNvPr id="3" name="Text Placeholder 2">
            <a:extLst>
              <a:ext uri="{FF2B5EF4-FFF2-40B4-BE49-F238E27FC236}">
                <a16:creationId xmlns:a16="http://schemas.microsoft.com/office/drawing/2014/main" id="{F8288312-29F2-45E0-B7E3-BAB8DBEAB93E}"/>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F31E1A52-EE98-4D23-A86D-E62FCF47664B}"/>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45D38EB2-A0EA-4C48-ADA2-6E2F25A62606}"/>
              </a:ext>
            </a:extLst>
          </p:cNvPr>
          <p:cNvPicPr>
            <a:picLocks noGrp="1" noChangeAspect="1"/>
          </p:cNvPicPr>
          <p:nvPr>
            <p:ph idx="4294967295"/>
          </p:nvPr>
        </p:nvPicPr>
        <p:blipFill>
          <a:blip r:embed="rId2"/>
          <a:stretch>
            <a:fillRect/>
          </a:stretch>
        </p:blipFill>
        <p:spPr>
          <a:xfrm>
            <a:off x="2801937" y="1494461"/>
            <a:ext cx="6588125" cy="4351338"/>
          </a:xfrm>
          <a:prstGeom prst="rect">
            <a:avLst/>
          </a:prstGeom>
        </p:spPr>
      </p:pic>
    </p:spTree>
    <p:extLst>
      <p:ext uri="{BB962C8B-B14F-4D97-AF65-F5344CB8AC3E}">
        <p14:creationId xmlns:p14="http://schemas.microsoft.com/office/powerpoint/2010/main" val="3600207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normAutofit fontScale="90000"/>
          </a:bodyPr>
          <a:lstStyle/>
          <a:p>
            <a:r>
              <a:rPr lang="en-US" dirty="0"/>
              <a:t>Overview – 10 AM Monday Morning</a:t>
            </a:r>
          </a:p>
        </p:txBody>
      </p:sp>
      <p:sp>
        <p:nvSpPr>
          <p:cNvPr id="3" name="Text Placeholder 2">
            <a:extLst>
              <a:ext uri="{FF2B5EF4-FFF2-40B4-BE49-F238E27FC236}">
                <a16:creationId xmlns:a16="http://schemas.microsoft.com/office/drawing/2014/main" id="{C6520278-875E-4936-BDFD-1912DFD8111F}"/>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AE339501-B2FF-4C68-A8EB-E657B16F4F0D}"/>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F0CCFFA3-8775-4044-92B0-D2D958F91134}"/>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3301872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Index Analysis</a:t>
            </a:r>
          </a:p>
        </p:txBody>
      </p:sp>
      <p:sp>
        <p:nvSpPr>
          <p:cNvPr id="10" name="Text Placeholder 9">
            <a:extLst>
              <a:ext uri="{FF2B5EF4-FFF2-40B4-BE49-F238E27FC236}">
                <a16:creationId xmlns:a16="http://schemas.microsoft.com/office/drawing/2014/main" id="{EFD4F91F-E470-4FEB-A86C-066B7BF143A8}"/>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6FEE5CD8-ADB9-4D50-A650-DA776190FEB1}"/>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2F7999D3-8F4B-4579-A9D9-71E55D97677C}"/>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
        <p:nvSpPr>
          <p:cNvPr id="3" name="Arrow: Down 2">
            <a:extLst>
              <a:ext uri="{FF2B5EF4-FFF2-40B4-BE49-F238E27FC236}">
                <a16:creationId xmlns:a16="http://schemas.microsoft.com/office/drawing/2014/main" id="{FD3A6919-751C-474C-A2EB-4CA3516EDF25}"/>
              </a:ext>
            </a:extLst>
          </p:cNvPr>
          <p:cNvSpPr/>
          <p:nvPr/>
        </p:nvSpPr>
        <p:spPr>
          <a:xfrm>
            <a:off x="2090678" y="2832537"/>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B29C02C4-D57B-486B-AC20-9FB12B4EAF68}"/>
              </a:ext>
            </a:extLst>
          </p:cNvPr>
          <p:cNvSpPr/>
          <p:nvPr/>
        </p:nvSpPr>
        <p:spPr>
          <a:xfrm>
            <a:off x="4188372" y="2832537"/>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3F99754-96B1-4C97-86B4-BD1CB5924673}"/>
              </a:ext>
            </a:extLst>
          </p:cNvPr>
          <p:cNvSpPr/>
          <p:nvPr/>
        </p:nvSpPr>
        <p:spPr>
          <a:xfrm>
            <a:off x="6286066" y="2832537"/>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4B41634-19EB-4CE1-BF48-7250F4B70259}"/>
              </a:ext>
            </a:extLst>
          </p:cNvPr>
          <p:cNvSpPr/>
          <p:nvPr/>
        </p:nvSpPr>
        <p:spPr>
          <a:xfrm>
            <a:off x="8383760" y="2838829"/>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4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250" fill="hold"/>
                                        <p:tgtEl>
                                          <p:spTgt spid="5"/>
                                        </p:tgtEl>
                                        <p:attrNameLst>
                                          <p:attrName>ppt_w</p:attrName>
                                        </p:attrNameLst>
                                      </p:cBhvr>
                                      <p:tavLst>
                                        <p:tav tm="0">
                                          <p:val>
                                            <p:fltVal val="0"/>
                                          </p:val>
                                        </p:tav>
                                        <p:tav tm="100000">
                                          <p:val>
                                            <p:strVal val="#ppt_w"/>
                                          </p:val>
                                        </p:tav>
                                      </p:tavLst>
                                    </p:anim>
                                    <p:anim calcmode="lin" valueType="num">
                                      <p:cBhvr>
                                        <p:cTn id="15" dur="250" fill="hold"/>
                                        <p:tgtEl>
                                          <p:spTgt spid="5"/>
                                        </p:tgtEl>
                                        <p:attrNameLst>
                                          <p:attrName>ppt_h</p:attrName>
                                        </p:attrNameLst>
                                      </p:cBhvr>
                                      <p:tavLst>
                                        <p:tav tm="0">
                                          <p:val>
                                            <p:fltVal val="0"/>
                                          </p:val>
                                        </p:tav>
                                        <p:tav tm="100000">
                                          <p:val>
                                            <p:strVal val="#ppt_h"/>
                                          </p:val>
                                        </p:tav>
                                      </p:tavLst>
                                    </p:anim>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fill="hold"/>
                                        <p:tgtEl>
                                          <p:spTgt spid="7"/>
                                        </p:tgtEl>
                                        <p:attrNameLst>
                                          <p:attrName>ppt_w</p:attrName>
                                        </p:attrNameLst>
                                      </p:cBhvr>
                                      <p:tavLst>
                                        <p:tav tm="0">
                                          <p:val>
                                            <p:fltVal val="0"/>
                                          </p:val>
                                        </p:tav>
                                        <p:tav tm="100000">
                                          <p:val>
                                            <p:strVal val="#ppt_w"/>
                                          </p:val>
                                        </p:tav>
                                      </p:tavLst>
                                    </p:anim>
                                    <p:anim calcmode="lin" valueType="num">
                                      <p:cBhvr>
                                        <p:cTn id="22" dur="250" fill="hold"/>
                                        <p:tgtEl>
                                          <p:spTgt spid="7"/>
                                        </p:tgtEl>
                                        <p:attrNameLst>
                                          <p:attrName>ppt_h</p:attrName>
                                        </p:attrNameLst>
                                      </p:cBhvr>
                                      <p:tavLst>
                                        <p:tav tm="0">
                                          <p:val>
                                            <p:fltVal val="0"/>
                                          </p:val>
                                        </p:tav>
                                        <p:tav tm="100000">
                                          <p:val>
                                            <p:strVal val="#ppt_h"/>
                                          </p:val>
                                        </p:tav>
                                      </p:tavLst>
                                    </p:anim>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823-6ED5-434D-8513-E2FC084A2821}"/>
              </a:ext>
            </a:extLst>
          </p:cNvPr>
          <p:cNvSpPr>
            <a:spLocks noGrp="1"/>
          </p:cNvSpPr>
          <p:nvPr>
            <p:ph type="title"/>
          </p:nvPr>
        </p:nvSpPr>
        <p:spPr/>
        <p:txBody>
          <a:bodyPr/>
          <a:lstStyle/>
          <a:p>
            <a:r>
              <a:rPr lang="en-US" dirty="0"/>
              <a:t>Index Analysis - Details</a:t>
            </a:r>
          </a:p>
        </p:txBody>
      </p:sp>
      <p:sp>
        <p:nvSpPr>
          <p:cNvPr id="6" name="Text Placeholder 5">
            <a:extLst>
              <a:ext uri="{FF2B5EF4-FFF2-40B4-BE49-F238E27FC236}">
                <a16:creationId xmlns:a16="http://schemas.microsoft.com/office/drawing/2014/main" id="{5C0FFC07-A679-44D5-9909-5A6ACDC54693}"/>
              </a:ext>
            </a:extLst>
          </p:cNvPr>
          <p:cNvSpPr>
            <a:spLocks noGrp="1"/>
          </p:cNvSpPr>
          <p:nvPr>
            <p:ph type="body" sz="quarter" idx="12"/>
          </p:nvPr>
        </p:nvSpPr>
        <p:spPr/>
        <p:txBody>
          <a:bodyPr/>
          <a:lstStyle/>
          <a:p>
            <a:endParaRPr lang="en-US" dirty="0"/>
          </a:p>
        </p:txBody>
      </p:sp>
      <p:sp>
        <p:nvSpPr>
          <p:cNvPr id="7" name="Text Placeholder 6">
            <a:extLst>
              <a:ext uri="{FF2B5EF4-FFF2-40B4-BE49-F238E27FC236}">
                <a16:creationId xmlns:a16="http://schemas.microsoft.com/office/drawing/2014/main" id="{51B2792A-1602-459D-897C-47A7BD8C52D7}"/>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8502602A-9BDA-4AAC-B272-9F191FD639AF}"/>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
        <p:nvSpPr>
          <p:cNvPr id="3" name="Arrow: Down 2">
            <a:extLst>
              <a:ext uri="{FF2B5EF4-FFF2-40B4-BE49-F238E27FC236}">
                <a16:creationId xmlns:a16="http://schemas.microsoft.com/office/drawing/2014/main" id="{DECFBE14-301F-4983-9209-D9BF409656D6}"/>
              </a:ext>
            </a:extLst>
          </p:cNvPr>
          <p:cNvSpPr/>
          <p:nvPr/>
        </p:nvSpPr>
        <p:spPr>
          <a:xfrm>
            <a:off x="4286099" y="2193287"/>
            <a:ext cx="168166" cy="874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B433D245-EBC7-4067-B448-E3DED7F4B4B9}"/>
              </a:ext>
            </a:extLst>
          </p:cNvPr>
          <p:cNvSpPr/>
          <p:nvPr/>
        </p:nvSpPr>
        <p:spPr>
          <a:xfrm rot="1719725">
            <a:off x="871230" y="3343405"/>
            <a:ext cx="980090" cy="367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9651FC3-128E-4665-AB65-A6C5BA17A835}"/>
              </a:ext>
            </a:extLst>
          </p:cNvPr>
          <p:cNvSpPr/>
          <p:nvPr/>
        </p:nvSpPr>
        <p:spPr>
          <a:xfrm>
            <a:off x="835042" y="3871198"/>
            <a:ext cx="980090" cy="367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05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72CF-30E8-4EE3-983B-C538C875C961}"/>
              </a:ext>
            </a:extLst>
          </p:cNvPr>
          <p:cNvSpPr>
            <a:spLocks noGrp="1"/>
          </p:cNvSpPr>
          <p:nvPr>
            <p:ph type="title"/>
          </p:nvPr>
        </p:nvSpPr>
        <p:spPr/>
        <p:txBody>
          <a:bodyPr/>
          <a:lstStyle/>
          <a:p>
            <a:r>
              <a:rPr lang="en-US" dirty="0"/>
              <a:t>Performance Metrics</a:t>
            </a:r>
          </a:p>
        </p:txBody>
      </p:sp>
      <p:sp>
        <p:nvSpPr>
          <p:cNvPr id="3" name="Text Placeholder 2">
            <a:extLst>
              <a:ext uri="{FF2B5EF4-FFF2-40B4-BE49-F238E27FC236}">
                <a16:creationId xmlns:a16="http://schemas.microsoft.com/office/drawing/2014/main" id="{05EC556D-5E82-4069-BBBD-F8A0A17B67CA}"/>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F72D4778-E86B-493F-A876-3E6EC2F5A1DD}"/>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91069DCE-3F94-46C3-9436-5FF6991926CC}"/>
              </a:ext>
            </a:extLst>
          </p:cNvPr>
          <p:cNvPicPr>
            <a:picLocks noGrp="1" noChangeAspect="1"/>
          </p:cNvPicPr>
          <p:nvPr>
            <p:ph idx="4294967295"/>
          </p:nvPr>
        </p:nvPicPr>
        <p:blipFill>
          <a:blip r:embed="rId3"/>
          <a:stretch>
            <a:fillRect/>
          </a:stretch>
        </p:blipFill>
        <p:spPr>
          <a:xfrm>
            <a:off x="2801937" y="1494461"/>
            <a:ext cx="6588125" cy="4351338"/>
          </a:xfrm>
          <a:prstGeom prst="rect">
            <a:avLst/>
          </a:prstGeom>
        </p:spPr>
      </p:pic>
      <p:sp>
        <p:nvSpPr>
          <p:cNvPr id="4" name="Arrow: Down 3">
            <a:extLst>
              <a:ext uri="{FF2B5EF4-FFF2-40B4-BE49-F238E27FC236}">
                <a16:creationId xmlns:a16="http://schemas.microsoft.com/office/drawing/2014/main" id="{717789A5-80C4-4D92-8E49-BB21C4946F85}"/>
              </a:ext>
            </a:extLst>
          </p:cNvPr>
          <p:cNvSpPr/>
          <p:nvPr/>
        </p:nvSpPr>
        <p:spPr>
          <a:xfrm rot="5400000">
            <a:off x="3785942" y="4206933"/>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5027E2C7-0962-412C-840E-2D5FA74C1F9C}"/>
              </a:ext>
            </a:extLst>
          </p:cNvPr>
          <p:cNvSpPr/>
          <p:nvPr/>
        </p:nvSpPr>
        <p:spPr>
          <a:xfrm rot="16200000">
            <a:off x="2554158" y="2235019"/>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09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250" fill="hold"/>
                                        <p:tgtEl>
                                          <p:spTgt spid="8"/>
                                        </p:tgtEl>
                                        <p:attrNameLst>
                                          <p:attrName>ppt_w</p:attrName>
                                        </p:attrNameLst>
                                      </p:cBhvr>
                                      <p:tavLst>
                                        <p:tav tm="0">
                                          <p:val>
                                            <p:fltVal val="0"/>
                                          </p:val>
                                        </p:tav>
                                        <p:tav tm="100000">
                                          <p:val>
                                            <p:strVal val="#ppt_w"/>
                                          </p:val>
                                        </p:tav>
                                      </p:tavLst>
                                    </p:anim>
                                    <p:anim calcmode="lin" valueType="num">
                                      <p:cBhvr>
                                        <p:cTn id="15" dur="250" fill="hold"/>
                                        <p:tgtEl>
                                          <p:spTgt spid="8"/>
                                        </p:tgtEl>
                                        <p:attrNameLst>
                                          <p:attrName>ppt_h</p:attrName>
                                        </p:attrNameLst>
                                      </p:cBhvr>
                                      <p:tavLst>
                                        <p:tav tm="0">
                                          <p:val>
                                            <p:fltVal val="0"/>
                                          </p:val>
                                        </p:tav>
                                        <p:tav tm="100000">
                                          <p:val>
                                            <p:strVal val="#ppt_h"/>
                                          </p:val>
                                        </p:tav>
                                      </p:tavLst>
                                    </p:anim>
                                    <p:animEffect transition="in" filter="fade">
                                      <p:cBhvr>
                                        <p:cTn id="16"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01AA-13BE-4DD9-A826-69B51250D018}"/>
              </a:ext>
            </a:extLst>
          </p:cNvPr>
          <p:cNvSpPr>
            <a:spLocks noGrp="1"/>
          </p:cNvSpPr>
          <p:nvPr>
            <p:ph type="title"/>
          </p:nvPr>
        </p:nvSpPr>
        <p:spPr/>
        <p:txBody>
          <a:bodyPr/>
          <a:lstStyle/>
          <a:p>
            <a:r>
              <a:rPr lang="en-US" dirty="0"/>
              <a:t>Performance Metrics - Again</a:t>
            </a:r>
          </a:p>
        </p:txBody>
      </p:sp>
      <p:sp>
        <p:nvSpPr>
          <p:cNvPr id="3" name="Text Placeholder 2">
            <a:extLst>
              <a:ext uri="{FF2B5EF4-FFF2-40B4-BE49-F238E27FC236}">
                <a16:creationId xmlns:a16="http://schemas.microsoft.com/office/drawing/2014/main" id="{9DD3C56A-6FAD-4853-90E3-F9085B6AA23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4B13944-510C-4578-B35D-608EB7C64BF0}"/>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5D144647-90B1-4086-9C77-9165C6F6168D}"/>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
        <p:nvSpPr>
          <p:cNvPr id="4" name="Arrow: Down 3">
            <a:extLst>
              <a:ext uri="{FF2B5EF4-FFF2-40B4-BE49-F238E27FC236}">
                <a16:creationId xmlns:a16="http://schemas.microsoft.com/office/drawing/2014/main" id="{35F8DC9E-AF90-46B2-BB1B-DCB0021C1A02}"/>
              </a:ext>
            </a:extLst>
          </p:cNvPr>
          <p:cNvSpPr/>
          <p:nvPr/>
        </p:nvSpPr>
        <p:spPr>
          <a:xfrm rot="16200000">
            <a:off x="1438422" y="2377804"/>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8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7526-2073-4A50-8463-27E79FECC5DA}"/>
              </a:ext>
            </a:extLst>
          </p:cNvPr>
          <p:cNvSpPr>
            <a:spLocks noGrp="1"/>
          </p:cNvSpPr>
          <p:nvPr>
            <p:ph type="title"/>
          </p:nvPr>
        </p:nvSpPr>
        <p:spPr/>
        <p:txBody>
          <a:bodyPr/>
          <a:lstStyle/>
          <a:p>
            <a:r>
              <a:rPr lang="en-US" dirty="0"/>
              <a:t>(SQL) Actions</a:t>
            </a:r>
          </a:p>
        </p:txBody>
      </p:sp>
      <p:sp>
        <p:nvSpPr>
          <p:cNvPr id="3" name="Text Placeholder 2">
            <a:extLst>
              <a:ext uri="{FF2B5EF4-FFF2-40B4-BE49-F238E27FC236}">
                <a16:creationId xmlns:a16="http://schemas.microsoft.com/office/drawing/2014/main" id="{B724A977-50C3-44E8-8E06-63C8EDA913E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4C8DB76B-3879-4EF4-80AB-8582BA7FC04C}"/>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F43B610C-D29C-4235-B354-046CF1431797}"/>
              </a:ext>
            </a:extLst>
          </p:cNvPr>
          <p:cNvPicPr>
            <a:picLocks noGrp="1" noChangeAspect="1"/>
          </p:cNvPicPr>
          <p:nvPr>
            <p:ph idx="4294967295"/>
          </p:nvPr>
        </p:nvPicPr>
        <p:blipFill>
          <a:blip r:embed="rId3"/>
          <a:stretch>
            <a:fillRect/>
          </a:stretch>
        </p:blipFill>
        <p:spPr>
          <a:xfrm>
            <a:off x="838200" y="1494461"/>
            <a:ext cx="8915400" cy="4351338"/>
          </a:xfrm>
          <a:prstGeom prst="rect">
            <a:avLst/>
          </a:prstGeom>
        </p:spPr>
      </p:pic>
      <p:pic>
        <p:nvPicPr>
          <p:cNvPr id="4" name="Picture 3">
            <a:extLst>
              <a:ext uri="{FF2B5EF4-FFF2-40B4-BE49-F238E27FC236}">
                <a16:creationId xmlns:a16="http://schemas.microsoft.com/office/drawing/2014/main" id="{F464DBC0-ABB6-4379-BFC0-90E0418F2E4C}"/>
              </a:ext>
            </a:extLst>
          </p:cNvPr>
          <p:cNvPicPr>
            <a:picLocks noChangeAspect="1"/>
          </p:cNvPicPr>
          <p:nvPr/>
        </p:nvPicPr>
        <p:blipFill>
          <a:blip r:embed="rId4"/>
          <a:stretch>
            <a:fillRect/>
          </a:stretch>
        </p:blipFill>
        <p:spPr>
          <a:xfrm>
            <a:off x="7851938" y="1839730"/>
            <a:ext cx="3285714" cy="3523809"/>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32849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AE68-AC30-470B-A5EE-4EA288250D1E}"/>
              </a:ext>
            </a:extLst>
          </p:cNvPr>
          <p:cNvSpPr>
            <a:spLocks noGrp="1"/>
          </p:cNvSpPr>
          <p:nvPr>
            <p:ph type="title"/>
          </p:nvPr>
        </p:nvSpPr>
        <p:spPr/>
        <p:txBody>
          <a:bodyPr/>
          <a:lstStyle/>
          <a:p>
            <a:r>
              <a:rPr lang="en-US" dirty="0"/>
              <a:t>Queries</a:t>
            </a:r>
          </a:p>
        </p:txBody>
      </p:sp>
      <p:sp>
        <p:nvSpPr>
          <p:cNvPr id="4" name="Text Placeholder 3">
            <a:extLst>
              <a:ext uri="{FF2B5EF4-FFF2-40B4-BE49-F238E27FC236}">
                <a16:creationId xmlns:a16="http://schemas.microsoft.com/office/drawing/2014/main" id="{7842D46C-C593-452C-B28F-C2DE45FEFAD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D046994-AB0C-4AFE-8659-48BEDD9AD9F0}"/>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1F30D75F-58BD-41ED-9512-016368FBEDCD}"/>
              </a:ext>
            </a:extLst>
          </p:cNvPr>
          <p:cNvPicPr>
            <a:picLocks noGrp="1" noChangeAspect="1"/>
          </p:cNvPicPr>
          <p:nvPr>
            <p:ph idx="4294967295"/>
          </p:nvPr>
        </p:nvPicPr>
        <p:blipFill>
          <a:blip r:embed="rId2"/>
          <a:stretch>
            <a:fillRect/>
          </a:stretch>
        </p:blipFill>
        <p:spPr>
          <a:xfrm>
            <a:off x="838200" y="1494461"/>
            <a:ext cx="8915400" cy="4351338"/>
          </a:xfrm>
          <a:prstGeom prst="rect">
            <a:avLst/>
          </a:prstGeom>
        </p:spPr>
      </p:pic>
      <p:pic>
        <p:nvPicPr>
          <p:cNvPr id="3" name="Picture 2">
            <a:extLst>
              <a:ext uri="{FF2B5EF4-FFF2-40B4-BE49-F238E27FC236}">
                <a16:creationId xmlns:a16="http://schemas.microsoft.com/office/drawing/2014/main" id="{2DC87F80-4DC8-44A9-9D55-0BE626C8FAAE}"/>
              </a:ext>
            </a:extLst>
          </p:cNvPr>
          <p:cNvPicPr>
            <a:picLocks noChangeAspect="1"/>
          </p:cNvPicPr>
          <p:nvPr/>
        </p:nvPicPr>
        <p:blipFill>
          <a:blip r:embed="rId3"/>
          <a:stretch>
            <a:fillRect/>
          </a:stretch>
        </p:blipFill>
        <p:spPr>
          <a:xfrm>
            <a:off x="7901523" y="1275500"/>
            <a:ext cx="3304762" cy="4790476"/>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1435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DE7-7165-4440-900A-010754B55FE8}"/>
              </a:ext>
            </a:extLst>
          </p:cNvPr>
          <p:cNvSpPr>
            <a:spLocks noGrp="1"/>
          </p:cNvSpPr>
          <p:nvPr>
            <p:ph type="title"/>
          </p:nvPr>
        </p:nvSpPr>
        <p:spPr/>
        <p:txBody>
          <a:bodyPr/>
          <a:lstStyle/>
          <a:p>
            <a:r>
              <a:rPr lang="en-US" dirty="0"/>
              <a:t>Cloud Architecture (Old)</a:t>
            </a:r>
          </a:p>
        </p:txBody>
      </p:sp>
      <p:sp>
        <p:nvSpPr>
          <p:cNvPr id="3" name="Text Placeholder 2">
            <a:extLst>
              <a:ext uri="{FF2B5EF4-FFF2-40B4-BE49-F238E27FC236}">
                <a16:creationId xmlns:a16="http://schemas.microsoft.com/office/drawing/2014/main" id="{67A4B4D1-3BAF-49DC-980C-4786015ECF84}"/>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644BC3B-65E9-45D5-BD9C-9FE9FD0E7434}"/>
              </a:ext>
            </a:extLst>
          </p:cNvPr>
          <p:cNvSpPr>
            <a:spLocks noGrp="1"/>
          </p:cNvSpPr>
          <p:nvPr>
            <p:ph type="body" sz="quarter" idx="13"/>
          </p:nvPr>
        </p:nvSpPr>
        <p:spPr/>
        <p:txBody>
          <a:bodyPr/>
          <a:lstStyle/>
          <a:p>
            <a:endParaRPr lang="en-US"/>
          </a:p>
        </p:txBody>
      </p:sp>
      <p:pic>
        <p:nvPicPr>
          <p:cNvPr id="3082" name="Picture 10">
            <a:extLst>
              <a:ext uri="{FF2B5EF4-FFF2-40B4-BE49-F238E27FC236}">
                <a16:creationId xmlns:a16="http://schemas.microsoft.com/office/drawing/2014/main" id="{98C833D5-4F2B-421B-9503-C5C19FC0918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396193" y="1584136"/>
            <a:ext cx="660082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812435-2744-4134-B97E-ABB01EE6FE8D}"/>
              </a:ext>
            </a:extLst>
          </p:cNvPr>
          <p:cNvSpPr/>
          <p:nvPr/>
        </p:nvSpPr>
        <p:spPr>
          <a:xfrm>
            <a:off x="6495396" y="2275749"/>
            <a:ext cx="1208689" cy="3079531"/>
          </a:xfrm>
          <a:prstGeom prst="rect">
            <a:avLst/>
          </a:prstGeom>
          <a:solidFill>
            <a:schemeClr val="accent5">
              <a:alpha val="2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140FD6F-523C-47FA-B5DA-6B079FA4EF92}"/>
              </a:ext>
            </a:extLst>
          </p:cNvPr>
          <p:cNvSpPr/>
          <p:nvPr/>
        </p:nvSpPr>
        <p:spPr>
          <a:xfrm>
            <a:off x="2267339" y="2509691"/>
            <a:ext cx="1483567" cy="2837793"/>
          </a:xfrm>
          <a:prstGeom prst="rect">
            <a:avLst/>
          </a:prstGeom>
          <a:solidFill>
            <a:schemeClr val="accent5">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E8725B-25C4-4823-9CAD-B7B5E63293A7}"/>
              </a:ext>
            </a:extLst>
          </p:cNvPr>
          <p:cNvSpPr/>
          <p:nvPr/>
        </p:nvSpPr>
        <p:spPr>
          <a:xfrm>
            <a:off x="4698124" y="4411258"/>
            <a:ext cx="1177159" cy="809297"/>
          </a:xfrm>
          <a:prstGeom prst="rect">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9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817C-1242-4DB5-89D1-7405B837CC34}"/>
              </a:ext>
            </a:extLst>
          </p:cNvPr>
          <p:cNvSpPr>
            <a:spLocks noGrp="1"/>
          </p:cNvSpPr>
          <p:nvPr>
            <p:ph type="title"/>
          </p:nvPr>
        </p:nvSpPr>
        <p:spPr/>
        <p:txBody>
          <a:bodyPr/>
          <a:lstStyle/>
          <a:p>
            <a:r>
              <a:rPr lang="en-US" dirty="0"/>
              <a:t>Queries - Fragmentation</a:t>
            </a:r>
          </a:p>
        </p:txBody>
      </p:sp>
      <p:sp>
        <p:nvSpPr>
          <p:cNvPr id="3" name="Text Placeholder 2">
            <a:extLst>
              <a:ext uri="{FF2B5EF4-FFF2-40B4-BE49-F238E27FC236}">
                <a16:creationId xmlns:a16="http://schemas.microsoft.com/office/drawing/2014/main" id="{F35D2673-BBF5-4149-BA4B-74153A92D0D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437BFF5-85CA-45E6-9B07-FB275F66A435}"/>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75E164F9-9DBF-4D88-BA61-EC050C9A81E2}"/>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
        <p:nvSpPr>
          <p:cNvPr id="4" name="Arrow: Down 3">
            <a:extLst>
              <a:ext uri="{FF2B5EF4-FFF2-40B4-BE49-F238E27FC236}">
                <a16:creationId xmlns:a16="http://schemas.microsoft.com/office/drawing/2014/main" id="{4CAA7606-B4F7-40DF-A9A2-B6D4D229AF2B}"/>
              </a:ext>
            </a:extLst>
          </p:cNvPr>
          <p:cNvSpPr/>
          <p:nvPr/>
        </p:nvSpPr>
        <p:spPr>
          <a:xfrm rot="5400000">
            <a:off x="4349161" y="2961049"/>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84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FC8A-7489-4797-8F9B-A36D2B7A5A61}"/>
              </a:ext>
            </a:extLst>
          </p:cNvPr>
          <p:cNvSpPr>
            <a:spLocks noGrp="1"/>
          </p:cNvSpPr>
          <p:nvPr>
            <p:ph type="title"/>
          </p:nvPr>
        </p:nvSpPr>
        <p:spPr/>
        <p:txBody>
          <a:bodyPr>
            <a:normAutofit fontScale="90000"/>
          </a:bodyPr>
          <a:lstStyle/>
          <a:p>
            <a:r>
              <a:rPr lang="en-US" dirty="0"/>
              <a:t>Queries – Fragmentation</a:t>
            </a:r>
          </a:p>
        </p:txBody>
      </p:sp>
      <p:sp>
        <p:nvSpPr>
          <p:cNvPr id="3" name="Text Placeholder 2">
            <a:extLst>
              <a:ext uri="{FF2B5EF4-FFF2-40B4-BE49-F238E27FC236}">
                <a16:creationId xmlns:a16="http://schemas.microsoft.com/office/drawing/2014/main" id="{11B6D736-8742-4EC9-B9CF-F95700FD834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AA8E817-2895-4BCC-B229-67ABE1EE7C2D}"/>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458E1B4F-E2FD-4B5E-A5E5-6D9A7F89A1CC}"/>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
        <p:nvSpPr>
          <p:cNvPr id="4" name="Arrow: Down 3">
            <a:extLst>
              <a:ext uri="{FF2B5EF4-FFF2-40B4-BE49-F238E27FC236}">
                <a16:creationId xmlns:a16="http://schemas.microsoft.com/office/drawing/2014/main" id="{D9C9D769-B6F9-4673-893C-BD8DDBB52888}"/>
              </a:ext>
            </a:extLst>
          </p:cNvPr>
          <p:cNvSpPr/>
          <p:nvPr/>
        </p:nvSpPr>
        <p:spPr>
          <a:xfrm>
            <a:off x="8294687" y="2687587"/>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CA67-3117-4700-9E8F-477AA9647856}"/>
              </a:ext>
            </a:extLst>
          </p:cNvPr>
          <p:cNvSpPr>
            <a:spLocks noGrp="1"/>
          </p:cNvSpPr>
          <p:nvPr>
            <p:ph type="title"/>
          </p:nvPr>
        </p:nvSpPr>
        <p:spPr/>
        <p:txBody>
          <a:bodyPr/>
          <a:lstStyle/>
          <a:p>
            <a:r>
              <a:rPr lang="en-US" dirty="0"/>
              <a:t>Health Metrics</a:t>
            </a:r>
          </a:p>
        </p:txBody>
      </p:sp>
      <p:sp>
        <p:nvSpPr>
          <p:cNvPr id="6" name="Text Placeholder 5">
            <a:extLst>
              <a:ext uri="{FF2B5EF4-FFF2-40B4-BE49-F238E27FC236}">
                <a16:creationId xmlns:a16="http://schemas.microsoft.com/office/drawing/2014/main" id="{205A9D49-3468-4CE3-A7A4-325FE6D8A795}"/>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438DB0A8-6398-41FF-B937-D261D923B66A}"/>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702D3A12-8F00-492D-9E24-DB7D3AAD9826}"/>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
        <p:nvSpPr>
          <p:cNvPr id="3" name="Arrow: Down 2">
            <a:extLst>
              <a:ext uri="{FF2B5EF4-FFF2-40B4-BE49-F238E27FC236}">
                <a16:creationId xmlns:a16="http://schemas.microsoft.com/office/drawing/2014/main" id="{F715996B-D806-4A18-838F-89C637EFB3CA}"/>
              </a:ext>
            </a:extLst>
          </p:cNvPr>
          <p:cNvSpPr/>
          <p:nvPr/>
        </p:nvSpPr>
        <p:spPr>
          <a:xfrm>
            <a:off x="3389583" y="1877024"/>
            <a:ext cx="220718" cy="451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 3">
            <a:extLst>
              <a:ext uri="{FF2B5EF4-FFF2-40B4-BE49-F238E27FC236}">
                <a16:creationId xmlns:a16="http://schemas.microsoft.com/office/drawing/2014/main" id="{D832FDBE-845D-4D91-89DF-5FD1CF7B4D07}"/>
              </a:ext>
            </a:extLst>
          </p:cNvPr>
          <p:cNvSpPr/>
          <p:nvPr/>
        </p:nvSpPr>
        <p:spPr>
          <a:xfrm>
            <a:off x="6646683" y="2584193"/>
            <a:ext cx="1008993"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76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1FE0-84AD-4131-8287-4EA9E5189503}"/>
              </a:ext>
            </a:extLst>
          </p:cNvPr>
          <p:cNvSpPr>
            <a:spLocks noGrp="1"/>
          </p:cNvSpPr>
          <p:nvPr>
            <p:ph type="title"/>
          </p:nvPr>
        </p:nvSpPr>
        <p:spPr/>
        <p:txBody>
          <a:bodyPr/>
          <a:lstStyle/>
          <a:p>
            <a:r>
              <a:rPr lang="en-US" dirty="0"/>
              <a:t>Activity</a:t>
            </a:r>
          </a:p>
        </p:txBody>
      </p:sp>
      <p:sp>
        <p:nvSpPr>
          <p:cNvPr id="3" name="Text Placeholder 2">
            <a:extLst>
              <a:ext uri="{FF2B5EF4-FFF2-40B4-BE49-F238E27FC236}">
                <a16:creationId xmlns:a16="http://schemas.microsoft.com/office/drawing/2014/main" id="{F4D70565-3F2C-46D0-9E57-F9387E03293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C7EEC52-7ADC-4D79-8FAE-03682CA521CC}"/>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47A41BFD-1478-4371-98EF-5CF2F8FB582D}"/>
              </a:ext>
            </a:extLst>
          </p:cNvPr>
          <p:cNvPicPr>
            <a:picLocks noGrp="1" noChangeAspect="1"/>
          </p:cNvPicPr>
          <p:nvPr>
            <p:ph idx="4294967295"/>
          </p:nvPr>
        </p:nvPicPr>
        <p:blipFill>
          <a:blip r:embed="rId2"/>
          <a:stretch>
            <a:fillRect/>
          </a:stretch>
        </p:blipFill>
        <p:spPr>
          <a:xfrm>
            <a:off x="838200" y="1494461"/>
            <a:ext cx="8915400" cy="4351338"/>
          </a:xfrm>
          <a:prstGeom prst="rect">
            <a:avLst/>
          </a:prstGeom>
        </p:spPr>
      </p:pic>
      <p:pic>
        <p:nvPicPr>
          <p:cNvPr id="4" name="Picture 3">
            <a:extLst>
              <a:ext uri="{FF2B5EF4-FFF2-40B4-BE49-F238E27FC236}">
                <a16:creationId xmlns:a16="http://schemas.microsoft.com/office/drawing/2014/main" id="{7F10370F-E9BA-44E6-B2A5-24E9356B5031}"/>
              </a:ext>
            </a:extLst>
          </p:cNvPr>
          <p:cNvPicPr>
            <a:picLocks noChangeAspect="1"/>
          </p:cNvPicPr>
          <p:nvPr/>
        </p:nvPicPr>
        <p:blipFill>
          <a:blip r:embed="rId3"/>
          <a:stretch>
            <a:fillRect/>
          </a:stretch>
        </p:blipFill>
        <p:spPr>
          <a:xfrm>
            <a:off x="9163359" y="1433585"/>
            <a:ext cx="2073656" cy="4605971"/>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5203954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53920B0-7431-469C-91BF-174487201D5B}"/>
              </a:ext>
            </a:extLst>
          </p:cNvPr>
          <p:cNvSpPr>
            <a:spLocks noGrp="1"/>
          </p:cNvSpPr>
          <p:nvPr>
            <p:ph type="pic" sz="quarter" idx="14"/>
          </p:nvPr>
        </p:nvSpPr>
        <p:spPr/>
      </p:sp>
      <p:sp>
        <p:nvSpPr>
          <p:cNvPr id="5" name="Text Placeholder 4">
            <a:extLst>
              <a:ext uri="{FF2B5EF4-FFF2-40B4-BE49-F238E27FC236}">
                <a16:creationId xmlns:a16="http://schemas.microsoft.com/office/drawing/2014/main" id="{7323816A-AE5A-4CEE-95A8-D77BBE968C69}"/>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LCS Is central tool for managing Fin and Ops deployment and application lifecycle</a:t>
            </a:r>
          </a:p>
          <a:p>
            <a:pPr marL="285750" indent="-285750">
              <a:buFont typeface="Arial" panose="020B0604020202020204" pitchFamily="34" charset="0"/>
              <a:buChar char="•"/>
            </a:pPr>
            <a:r>
              <a:rPr lang="en-US" dirty="0"/>
              <a:t>If a new project, go through project onboarding and fill out subscription estimator</a:t>
            </a:r>
          </a:p>
          <a:p>
            <a:pPr marL="285750" indent="-285750">
              <a:buFont typeface="Arial" panose="020B0604020202020204" pitchFamily="34" charset="0"/>
              <a:buChar char="•"/>
            </a:pPr>
            <a:r>
              <a:rPr lang="en-US" dirty="0"/>
              <a:t>Review Tiers and Topologies as they use different technologies</a:t>
            </a:r>
          </a:p>
          <a:p>
            <a:pPr marL="971550" lvl="1" indent="-285750"/>
            <a:r>
              <a:rPr lang="en-US" dirty="0"/>
              <a:t>Tier 2 and up is on Microsoft Tenant</a:t>
            </a:r>
          </a:p>
          <a:p>
            <a:pPr marL="971550" lvl="1" indent="-285750"/>
            <a:r>
              <a:rPr lang="en-US" dirty="0"/>
              <a:t>Tier 1 is on your tenant and managed by you</a:t>
            </a:r>
          </a:p>
          <a:p>
            <a:pPr marL="971550" lvl="1" indent="-285750"/>
            <a:r>
              <a:rPr lang="en-US" dirty="0"/>
              <a:t>Use slightly different tech</a:t>
            </a:r>
          </a:p>
          <a:p>
            <a:pPr marL="971550" lvl="1" indent="-285750"/>
            <a:endParaRPr lang="en-US" dirty="0"/>
          </a:p>
        </p:txBody>
      </p:sp>
      <p:sp>
        <p:nvSpPr>
          <p:cNvPr id="7" name="Text Placeholder 6">
            <a:extLst>
              <a:ext uri="{FF2B5EF4-FFF2-40B4-BE49-F238E27FC236}">
                <a16:creationId xmlns:a16="http://schemas.microsoft.com/office/drawing/2014/main" id="{F00CF910-25EB-4475-846C-C2BCD8BD8BB5}"/>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LCS has some great tools for upgrades and new implementations</a:t>
            </a:r>
          </a:p>
          <a:p>
            <a:pPr marL="971550" lvl="1" indent="-285750"/>
            <a:r>
              <a:rPr lang="en-US" dirty="0"/>
              <a:t>Code Upgrade</a:t>
            </a:r>
          </a:p>
          <a:p>
            <a:pPr marL="971550" lvl="1" indent="-285750"/>
            <a:r>
              <a:rPr lang="en-US" dirty="0"/>
              <a:t>Managed updates</a:t>
            </a:r>
          </a:p>
          <a:p>
            <a:pPr marL="285750" indent="-285750">
              <a:buFont typeface="Arial" panose="020B0604020202020204" pitchFamily="34" charset="0"/>
              <a:buChar char="•"/>
            </a:pPr>
            <a:r>
              <a:rPr lang="en-US" dirty="0"/>
              <a:t>Other Tools</a:t>
            </a:r>
          </a:p>
          <a:p>
            <a:pPr marL="971550" lvl="1" indent="-285750"/>
            <a:r>
              <a:rPr lang="en-US" dirty="0"/>
              <a:t>Servicing to managing your environments</a:t>
            </a:r>
          </a:p>
          <a:p>
            <a:pPr marL="971550" lvl="1" indent="-285750"/>
            <a:r>
              <a:rPr lang="en-US" dirty="0"/>
              <a:t>“Hot Path” Monitoring see what is happening in your environment now</a:t>
            </a:r>
          </a:p>
          <a:p>
            <a:pPr marL="971550" lvl="1" indent="-285750"/>
            <a:r>
              <a:rPr lang="en-US" dirty="0"/>
              <a:t>“Warm Path” Diagnostics for interactive visualizations of environment activities</a:t>
            </a:r>
          </a:p>
          <a:p>
            <a:pPr marL="971550" lvl="1" indent="-285750"/>
            <a:r>
              <a:rPr lang="en-US" dirty="0"/>
              <a:t>“Cold path” Analytics to review trends, app insights </a:t>
            </a:r>
            <a:r>
              <a:rPr lang="en-US"/>
              <a:t>and reports</a:t>
            </a:r>
            <a:endParaRPr lang="en-US" dirty="0"/>
          </a:p>
          <a:p>
            <a:pPr marL="971550" lvl="1" indent="-285750"/>
            <a:endParaRPr lang="en-US" dirty="0"/>
          </a:p>
        </p:txBody>
      </p:sp>
      <p:sp>
        <p:nvSpPr>
          <p:cNvPr id="4" name="Title 3">
            <a:extLst>
              <a:ext uri="{FF2B5EF4-FFF2-40B4-BE49-F238E27FC236}">
                <a16:creationId xmlns:a16="http://schemas.microsoft.com/office/drawing/2014/main" id="{328EAAE1-09D8-4852-A160-3F3AF056DFE3}"/>
              </a:ext>
            </a:extLst>
          </p:cNvPr>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7999128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Questions?</a:t>
            </a:r>
          </a:p>
        </p:txBody>
      </p:sp>
      <p:sp>
        <p:nvSpPr>
          <p:cNvPr id="3" name="Picture Placeholder 2">
            <a:extLst>
              <a:ext uri="{FF2B5EF4-FFF2-40B4-BE49-F238E27FC236}">
                <a16:creationId xmlns:a16="http://schemas.microsoft.com/office/drawing/2014/main" id="{2B4F7CD5-3196-495C-BA1E-0A600FDF5F70}"/>
              </a:ext>
            </a:extLst>
          </p:cNvPr>
          <p:cNvSpPr>
            <a:spLocks noGrp="1"/>
          </p:cNvSpPr>
          <p:nvPr>
            <p:ph type="pic" sz="quarter" idx="10"/>
          </p:nvPr>
        </p:nvSpPr>
        <p:spPr/>
      </p:sp>
    </p:spTree>
    <p:extLst>
      <p:ext uri="{BB962C8B-B14F-4D97-AF65-F5344CB8AC3E}">
        <p14:creationId xmlns:p14="http://schemas.microsoft.com/office/powerpoint/2010/main" val="29470925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6AE770-A5FA-4967-8C2C-FE50AA856AD0}"/>
              </a:ext>
            </a:extLst>
          </p:cNvPr>
          <p:cNvSpPr>
            <a:spLocks noGrp="1"/>
          </p:cNvSpPr>
          <p:nvPr>
            <p:ph type="pic" sz="quarter" idx="12"/>
          </p:nvPr>
        </p:nvSpPr>
        <p:spPr/>
      </p:sp>
      <p:pic>
        <p:nvPicPr>
          <p:cNvPr id="1026" name="Picture 2" descr="D365 Finance Operations Bootcamp 2021">
            <a:extLst>
              <a:ext uri="{FF2B5EF4-FFF2-40B4-BE49-F238E27FC236}">
                <a16:creationId xmlns:a16="http://schemas.microsoft.com/office/drawing/2014/main" id="{C2855104-26A5-4BE2-BD79-FEB26D5D6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75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DE7-7165-4440-900A-010754B55FE8}"/>
              </a:ext>
            </a:extLst>
          </p:cNvPr>
          <p:cNvSpPr>
            <a:spLocks noGrp="1"/>
          </p:cNvSpPr>
          <p:nvPr>
            <p:ph type="title"/>
          </p:nvPr>
        </p:nvSpPr>
        <p:spPr/>
        <p:txBody>
          <a:bodyPr/>
          <a:lstStyle/>
          <a:p>
            <a:r>
              <a:rPr lang="en-US" dirty="0"/>
              <a:t>Cloud Architecture (New)</a:t>
            </a:r>
          </a:p>
        </p:txBody>
      </p:sp>
      <p:sp>
        <p:nvSpPr>
          <p:cNvPr id="3" name="Text Placeholder 2">
            <a:extLst>
              <a:ext uri="{FF2B5EF4-FFF2-40B4-BE49-F238E27FC236}">
                <a16:creationId xmlns:a16="http://schemas.microsoft.com/office/drawing/2014/main" id="{266B32C8-FA40-4DE6-83CD-A59038A4B74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37E2DB7C-B13D-4926-8C3A-FB6DF59EFF36}"/>
              </a:ext>
            </a:extLst>
          </p:cNvPr>
          <p:cNvSpPr>
            <a:spLocks noGrp="1"/>
          </p:cNvSpPr>
          <p:nvPr>
            <p:ph type="body" sz="quarter" idx="13"/>
          </p:nvPr>
        </p:nvSpPr>
        <p:spPr/>
        <p:txBody>
          <a:bodyPr/>
          <a:lstStyle/>
          <a:p>
            <a:endParaRPr lang="en-US"/>
          </a:p>
        </p:txBody>
      </p:sp>
      <p:pic>
        <p:nvPicPr>
          <p:cNvPr id="4098" name="Picture 2" descr="Azure Service Fabric Overview">
            <a:extLst>
              <a:ext uri="{FF2B5EF4-FFF2-40B4-BE49-F238E27FC236}">
                <a16:creationId xmlns:a16="http://schemas.microsoft.com/office/drawing/2014/main" id="{86E26ABA-61CF-431E-A887-85B426CD247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78037" y="1332012"/>
            <a:ext cx="8035925"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5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B841-7F9F-411C-BF98-F3FC0708A146}"/>
              </a:ext>
            </a:extLst>
          </p:cNvPr>
          <p:cNvSpPr>
            <a:spLocks noGrp="1"/>
          </p:cNvSpPr>
          <p:nvPr>
            <p:ph type="title"/>
          </p:nvPr>
        </p:nvSpPr>
        <p:spPr/>
        <p:txBody>
          <a:bodyPr/>
          <a:lstStyle/>
          <a:p>
            <a:r>
              <a:rPr lang="en-US" dirty="0"/>
              <a:t>What’s New and Different</a:t>
            </a:r>
          </a:p>
        </p:txBody>
      </p:sp>
      <p:sp>
        <p:nvSpPr>
          <p:cNvPr id="3" name="Text Placeholder 2">
            <a:extLst>
              <a:ext uri="{FF2B5EF4-FFF2-40B4-BE49-F238E27FC236}">
                <a16:creationId xmlns:a16="http://schemas.microsoft.com/office/drawing/2014/main" id="{24F55E5D-CD0B-42DC-90B6-6F7961DD36DD}"/>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92D249E-B791-476F-837B-E29AB16792B6}"/>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5F11916C-C677-4792-AC5E-CD94DF72BA6F}"/>
              </a:ext>
            </a:extLst>
          </p:cNvPr>
          <p:cNvPicPr>
            <a:picLocks noGrp="1" noChangeAspect="1"/>
          </p:cNvPicPr>
          <p:nvPr>
            <p:ph idx="4294967295"/>
          </p:nvPr>
        </p:nvPicPr>
        <p:blipFill>
          <a:blip r:embed="rId3"/>
          <a:stretch>
            <a:fillRect/>
          </a:stretch>
        </p:blipFill>
        <p:spPr>
          <a:xfrm>
            <a:off x="1638300" y="1380576"/>
            <a:ext cx="8915400" cy="4351338"/>
          </a:xfrm>
          <a:prstGeom prst="rect">
            <a:avLst/>
          </a:prstGeom>
        </p:spPr>
      </p:pic>
    </p:spTree>
    <p:extLst>
      <p:ext uri="{BB962C8B-B14F-4D97-AF65-F5344CB8AC3E}">
        <p14:creationId xmlns:p14="http://schemas.microsoft.com/office/powerpoint/2010/main" val="358135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61DA-6DF4-48E0-AD93-7BA5FD4EF784}"/>
              </a:ext>
            </a:extLst>
          </p:cNvPr>
          <p:cNvSpPr>
            <a:spLocks noGrp="1"/>
          </p:cNvSpPr>
          <p:nvPr>
            <p:ph type="title"/>
          </p:nvPr>
        </p:nvSpPr>
        <p:spPr/>
        <p:txBody>
          <a:bodyPr/>
          <a:lstStyle/>
          <a:p>
            <a:r>
              <a:rPr lang="en-US" dirty="0"/>
              <a:t>Scheduled Updates</a:t>
            </a:r>
          </a:p>
        </p:txBody>
      </p:sp>
      <p:sp>
        <p:nvSpPr>
          <p:cNvPr id="3" name="Text Placeholder 2">
            <a:extLst>
              <a:ext uri="{FF2B5EF4-FFF2-40B4-BE49-F238E27FC236}">
                <a16:creationId xmlns:a16="http://schemas.microsoft.com/office/drawing/2014/main" id="{0FD4529D-492C-4492-81E4-E467A6BC2C1E}"/>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C991F354-5FAC-427A-B13C-115FFBD34787}"/>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76F0443E-CEC6-4B43-A3B3-E99FB850F45F}"/>
              </a:ext>
            </a:extLst>
          </p:cNvPr>
          <p:cNvPicPr>
            <a:picLocks noGrp="1" noChangeAspect="1"/>
          </p:cNvPicPr>
          <p:nvPr>
            <p:ph idx="4294967295"/>
          </p:nvPr>
        </p:nvPicPr>
        <p:blipFill>
          <a:blip r:embed="rId3"/>
          <a:stretch>
            <a:fillRect/>
          </a:stretch>
        </p:blipFill>
        <p:spPr>
          <a:xfrm>
            <a:off x="1638300" y="1380576"/>
            <a:ext cx="8915400" cy="4351338"/>
          </a:xfrm>
          <a:prstGeom prst="rect">
            <a:avLst/>
          </a:prstGeom>
        </p:spPr>
      </p:pic>
      <p:sp>
        <p:nvSpPr>
          <p:cNvPr id="8" name="Arrow: Right 7">
            <a:extLst>
              <a:ext uri="{FF2B5EF4-FFF2-40B4-BE49-F238E27FC236}">
                <a16:creationId xmlns:a16="http://schemas.microsoft.com/office/drawing/2014/main" id="{438300EB-64FF-42C3-8D4E-44C331C1BDA7}"/>
              </a:ext>
            </a:extLst>
          </p:cNvPr>
          <p:cNvSpPr/>
          <p:nvPr/>
        </p:nvSpPr>
        <p:spPr>
          <a:xfrm>
            <a:off x="2833502" y="355624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4FC88D0-01B3-4D81-B05B-D8C2B1A2049E}"/>
              </a:ext>
            </a:extLst>
          </p:cNvPr>
          <p:cNvSpPr/>
          <p:nvPr/>
        </p:nvSpPr>
        <p:spPr>
          <a:xfrm>
            <a:off x="2469608" y="4289116"/>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2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1105-BE3F-4F95-A655-1A3125CB0FAC}"/>
              </a:ext>
            </a:extLst>
          </p:cNvPr>
          <p:cNvSpPr>
            <a:spLocks noGrp="1"/>
          </p:cNvSpPr>
          <p:nvPr>
            <p:ph type="title"/>
          </p:nvPr>
        </p:nvSpPr>
        <p:spPr/>
        <p:txBody>
          <a:bodyPr/>
          <a:lstStyle/>
          <a:p>
            <a:r>
              <a:rPr lang="en-US" dirty="0"/>
              <a:t>Upgrade Tools</a:t>
            </a:r>
          </a:p>
        </p:txBody>
      </p:sp>
      <p:sp>
        <p:nvSpPr>
          <p:cNvPr id="3" name="Text Placeholder 2">
            <a:extLst>
              <a:ext uri="{FF2B5EF4-FFF2-40B4-BE49-F238E27FC236}">
                <a16:creationId xmlns:a16="http://schemas.microsoft.com/office/drawing/2014/main" id="{32327B47-1ED2-42EB-A3E1-4D4C70FB71A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990B0A15-285E-410F-ADF0-8AF8B5F1CB6B}"/>
              </a:ext>
            </a:extLst>
          </p:cNvPr>
          <p:cNvSpPr>
            <a:spLocks noGrp="1"/>
          </p:cNvSpPr>
          <p:nvPr>
            <p:ph type="body" sz="quarter" idx="13"/>
          </p:nvPr>
        </p:nvSpPr>
        <p:spPr/>
        <p:txBody>
          <a:bodyPr/>
          <a:lstStyle/>
          <a:p>
            <a:endParaRPr lang="en-US"/>
          </a:p>
        </p:txBody>
      </p:sp>
      <p:pic>
        <p:nvPicPr>
          <p:cNvPr id="5122" name="Picture 2" descr="Upgrade from AX 2012 to Finance and Operations - Finance ...">
            <a:extLst>
              <a:ext uri="{FF2B5EF4-FFF2-40B4-BE49-F238E27FC236}">
                <a16:creationId xmlns:a16="http://schemas.microsoft.com/office/drawing/2014/main" id="{8915F579-D5BE-473A-BC8A-B22E6E1C9BD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38200" y="1783727"/>
            <a:ext cx="10515600" cy="357981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F378605-EF74-4BB9-9E4F-C90AE267A339}"/>
              </a:ext>
            </a:extLst>
          </p:cNvPr>
          <p:cNvSpPr/>
          <p:nvPr/>
        </p:nvSpPr>
        <p:spPr>
          <a:xfrm>
            <a:off x="1574192" y="238562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055F3B1-4AF2-467A-AC9C-C2348376826C}"/>
              </a:ext>
            </a:extLst>
          </p:cNvPr>
          <p:cNvSpPr/>
          <p:nvPr/>
        </p:nvSpPr>
        <p:spPr>
          <a:xfrm>
            <a:off x="1574192" y="3223731"/>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0ACCE23-E360-4969-B1AE-5843F7C202B2}"/>
              </a:ext>
            </a:extLst>
          </p:cNvPr>
          <p:cNvSpPr/>
          <p:nvPr/>
        </p:nvSpPr>
        <p:spPr>
          <a:xfrm>
            <a:off x="4272991" y="3391896"/>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6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5524-1556-4081-A8B9-056E00E201AA}"/>
              </a:ext>
            </a:extLst>
          </p:cNvPr>
          <p:cNvSpPr>
            <a:spLocks noGrp="1"/>
          </p:cNvSpPr>
          <p:nvPr>
            <p:ph type="title"/>
          </p:nvPr>
        </p:nvSpPr>
        <p:spPr/>
        <p:txBody>
          <a:bodyPr/>
          <a:lstStyle/>
          <a:p>
            <a:r>
              <a:rPr lang="en-US" dirty="0"/>
              <a:t>Code Upgrade</a:t>
            </a:r>
          </a:p>
        </p:txBody>
      </p:sp>
      <p:sp>
        <p:nvSpPr>
          <p:cNvPr id="3" name="Text Placeholder 2">
            <a:extLst>
              <a:ext uri="{FF2B5EF4-FFF2-40B4-BE49-F238E27FC236}">
                <a16:creationId xmlns:a16="http://schemas.microsoft.com/office/drawing/2014/main" id="{3A675BED-2873-410F-B17A-95D13C30DA5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21528AF-7859-4031-96C0-BAD31A889CC5}"/>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1721741E-97A1-4448-BB17-7F9E2A651CD9}"/>
              </a:ext>
            </a:extLst>
          </p:cNvPr>
          <p:cNvPicPr>
            <a:picLocks noGrp="1" noChangeAspect="1"/>
          </p:cNvPicPr>
          <p:nvPr>
            <p:ph idx="4294967295"/>
          </p:nvPr>
        </p:nvPicPr>
        <p:blipFill>
          <a:blip r:embed="rId3"/>
          <a:stretch>
            <a:fillRect/>
          </a:stretch>
        </p:blipFill>
        <p:spPr>
          <a:xfrm>
            <a:off x="1638300" y="1380576"/>
            <a:ext cx="8915400" cy="4351338"/>
          </a:xfrm>
          <a:prstGeom prst="rect">
            <a:avLst/>
          </a:prstGeom>
        </p:spPr>
      </p:pic>
      <p:sp>
        <p:nvSpPr>
          <p:cNvPr id="5" name="Arrow: Right 4">
            <a:extLst>
              <a:ext uri="{FF2B5EF4-FFF2-40B4-BE49-F238E27FC236}">
                <a16:creationId xmlns:a16="http://schemas.microsoft.com/office/drawing/2014/main" id="{41093BD6-B05A-49D3-9EEB-D2688C631614}"/>
              </a:ext>
            </a:extLst>
          </p:cNvPr>
          <p:cNvSpPr/>
          <p:nvPr/>
        </p:nvSpPr>
        <p:spPr>
          <a:xfrm>
            <a:off x="1365031" y="4865580"/>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97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CF6A-473C-4C0D-BCF0-676B446188AD}"/>
              </a:ext>
            </a:extLst>
          </p:cNvPr>
          <p:cNvSpPr>
            <a:spLocks noGrp="1"/>
          </p:cNvSpPr>
          <p:nvPr>
            <p:ph type="title"/>
          </p:nvPr>
        </p:nvSpPr>
        <p:spPr/>
        <p:txBody>
          <a:bodyPr/>
          <a:lstStyle/>
          <a:p>
            <a:r>
              <a:rPr lang="en-US" dirty="0"/>
              <a:t>Code Upgrade (cont.)</a:t>
            </a:r>
          </a:p>
        </p:txBody>
      </p:sp>
      <p:sp>
        <p:nvSpPr>
          <p:cNvPr id="3" name="Text Placeholder 2">
            <a:extLst>
              <a:ext uri="{FF2B5EF4-FFF2-40B4-BE49-F238E27FC236}">
                <a16:creationId xmlns:a16="http://schemas.microsoft.com/office/drawing/2014/main" id="{2903843B-5139-4C3B-B6AF-8377A2835C2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594AD5D-B501-4AB5-9242-D097C644565A}"/>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A07BF7CF-D8DC-404E-B377-7DC933AED674}"/>
              </a:ext>
            </a:extLst>
          </p:cNvPr>
          <p:cNvPicPr>
            <a:picLocks noGrp="1" noChangeAspect="1"/>
          </p:cNvPicPr>
          <p:nvPr>
            <p:ph idx="4294967295"/>
          </p:nvPr>
        </p:nvPicPr>
        <p:blipFill>
          <a:blip r:embed="rId2"/>
          <a:stretch>
            <a:fillRect/>
          </a:stretch>
        </p:blipFill>
        <p:spPr>
          <a:xfrm>
            <a:off x="1754155" y="1494461"/>
            <a:ext cx="8916988" cy="4351338"/>
          </a:xfrm>
          <a:prstGeom prst="rect">
            <a:avLst/>
          </a:prstGeom>
        </p:spPr>
      </p:pic>
    </p:spTree>
    <p:extLst>
      <p:ext uri="{BB962C8B-B14F-4D97-AF65-F5344CB8AC3E}">
        <p14:creationId xmlns:p14="http://schemas.microsoft.com/office/powerpoint/2010/main" val="48911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8AAC-C493-49F4-A073-6CE5CE82C66A}"/>
              </a:ext>
            </a:extLst>
          </p:cNvPr>
          <p:cNvSpPr>
            <a:spLocks noGrp="1"/>
          </p:cNvSpPr>
          <p:nvPr>
            <p:ph type="title"/>
          </p:nvPr>
        </p:nvSpPr>
        <p:spPr/>
        <p:txBody>
          <a:bodyPr/>
          <a:lstStyle/>
          <a:p>
            <a:r>
              <a:rPr lang="en-US" dirty="0"/>
              <a:t>Upgrade Analysis</a:t>
            </a:r>
          </a:p>
        </p:txBody>
      </p:sp>
      <p:sp>
        <p:nvSpPr>
          <p:cNvPr id="3" name="Text Placeholder 2">
            <a:extLst>
              <a:ext uri="{FF2B5EF4-FFF2-40B4-BE49-F238E27FC236}">
                <a16:creationId xmlns:a16="http://schemas.microsoft.com/office/drawing/2014/main" id="{AFCE7CB2-FDD5-4C04-84CE-A189D4FD5CFA}"/>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2DF83CB-5B5D-4DA8-9F77-3E154B6DFF47}"/>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67050E0B-4AC0-44DE-B332-EAE9BB4FF1C8}"/>
              </a:ext>
            </a:extLst>
          </p:cNvPr>
          <p:cNvPicPr>
            <a:picLocks noGrp="1" noChangeAspect="1"/>
          </p:cNvPicPr>
          <p:nvPr>
            <p:ph idx="4294967295"/>
          </p:nvPr>
        </p:nvPicPr>
        <p:blipFill>
          <a:blip r:embed="rId3"/>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163294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LCS Administration for Upgrades and Implementations</a:t>
            </a:r>
          </a:p>
        </p:txBody>
      </p:sp>
    </p:spTree>
    <p:extLst>
      <p:ext uri="{BB962C8B-B14F-4D97-AF65-F5344CB8AC3E}">
        <p14:creationId xmlns:p14="http://schemas.microsoft.com/office/powerpoint/2010/main" val="2039327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48D4-1E71-4CC3-BA50-0A41D659514F}"/>
              </a:ext>
            </a:extLst>
          </p:cNvPr>
          <p:cNvSpPr>
            <a:spLocks noGrp="1"/>
          </p:cNvSpPr>
          <p:nvPr>
            <p:ph type="title"/>
          </p:nvPr>
        </p:nvSpPr>
        <p:spPr/>
        <p:txBody>
          <a:bodyPr/>
          <a:lstStyle/>
          <a:p>
            <a:r>
              <a:rPr lang="en-US" dirty="0"/>
              <a:t>Upgrade Analysis</a:t>
            </a:r>
          </a:p>
        </p:txBody>
      </p:sp>
      <p:sp>
        <p:nvSpPr>
          <p:cNvPr id="3" name="Text Placeholder 2">
            <a:extLst>
              <a:ext uri="{FF2B5EF4-FFF2-40B4-BE49-F238E27FC236}">
                <a16:creationId xmlns:a16="http://schemas.microsoft.com/office/drawing/2014/main" id="{5894E492-9EA4-4837-A5AF-D5118A00C4C4}"/>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49961061-5348-43A7-87B4-EDB0FD4BB4B6}"/>
              </a:ext>
            </a:extLst>
          </p:cNvPr>
          <p:cNvSpPr>
            <a:spLocks noGrp="1"/>
          </p:cNvSpPr>
          <p:nvPr>
            <p:ph type="body" sz="quarter" idx="13"/>
          </p:nvPr>
        </p:nvSpPr>
        <p:spPr/>
        <p:txBody>
          <a:bodyPr/>
          <a:lstStyle/>
          <a:p>
            <a:endParaRPr lang="en-US"/>
          </a:p>
        </p:txBody>
      </p:sp>
      <p:pic>
        <p:nvPicPr>
          <p:cNvPr id="6146" name="Picture 2" descr="Upgrade analysis in Lifecycle Services (LCS) - Finance ...">
            <a:extLst>
              <a:ext uri="{FF2B5EF4-FFF2-40B4-BE49-F238E27FC236}">
                <a16:creationId xmlns:a16="http://schemas.microsoft.com/office/drawing/2014/main" id="{F70FDD03-7E36-48A5-89DE-F47610A0B8E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524125" y="2166144"/>
            <a:ext cx="7143750" cy="252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58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9CE1-F8CB-4612-8E35-684F2A5A1E59}"/>
              </a:ext>
            </a:extLst>
          </p:cNvPr>
          <p:cNvSpPr>
            <a:spLocks noGrp="1"/>
          </p:cNvSpPr>
          <p:nvPr>
            <p:ph type="title"/>
          </p:nvPr>
        </p:nvSpPr>
        <p:spPr/>
        <p:txBody>
          <a:bodyPr/>
          <a:lstStyle/>
          <a:p>
            <a:r>
              <a:rPr lang="en-US" dirty="0"/>
              <a:t>Subscription Estimator</a:t>
            </a:r>
          </a:p>
        </p:txBody>
      </p:sp>
      <p:sp>
        <p:nvSpPr>
          <p:cNvPr id="3" name="Text Placeholder 2">
            <a:extLst>
              <a:ext uri="{FF2B5EF4-FFF2-40B4-BE49-F238E27FC236}">
                <a16:creationId xmlns:a16="http://schemas.microsoft.com/office/drawing/2014/main" id="{D9E4F241-713F-4800-B0E0-AD565A7E9E1C}"/>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3A873D90-3DE3-4187-9579-D37D4BCA17DE}"/>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E47BDB33-2691-409C-B1F7-054C6649E91E}"/>
              </a:ext>
            </a:extLst>
          </p:cNvPr>
          <p:cNvPicPr>
            <a:picLocks noGrp="1" noChangeAspect="1"/>
          </p:cNvPicPr>
          <p:nvPr>
            <p:ph idx="4294967295"/>
          </p:nvPr>
        </p:nvPicPr>
        <p:blipFill>
          <a:blip r:embed="rId2"/>
          <a:stretch>
            <a:fillRect/>
          </a:stretch>
        </p:blipFill>
        <p:spPr>
          <a:xfrm>
            <a:off x="1638300" y="1380576"/>
            <a:ext cx="8915400" cy="4351338"/>
          </a:xfrm>
          <a:prstGeom prst="rect">
            <a:avLst/>
          </a:prstGeom>
        </p:spPr>
      </p:pic>
      <p:sp>
        <p:nvSpPr>
          <p:cNvPr id="5" name="Arrow: Left 4">
            <a:extLst>
              <a:ext uri="{FF2B5EF4-FFF2-40B4-BE49-F238E27FC236}">
                <a16:creationId xmlns:a16="http://schemas.microsoft.com/office/drawing/2014/main" id="{31FEFBA4-34CE-4353-84C6-A93AD2810815}"/>
              </a:ext>
            </a:extLst>
          </p:cNvPr>
          <p:cNvSpPr/>
          <p:nvPr/>
        </p:nvSpPr>
        <p:spPr>
          <a:xfrm>
            <a:off x="4776309" y="2471502"/>
            <a:ext cx="294290" cy="2102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56AF42AE-4428-42C8-B461-1ABF95B71BE5}"/>
              </a:ext>
            </a:extLst>
          </p:cNvPr>
          <p:cNvSpPr/>
          <p:nvPr/>
        </p:nvSpPr>
        <p:spPr>
          <a:xfrm>
            <a:off x="3484715" y="2072109"/>
            <a:ext cx="325821" cy="399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8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1021-3CE0-4122-877F-16F211216F4B}"/>
              </a:ext>
            </a:extLst>
          </p:cNvPr>
          <p:cNvSpPr>
            <a:spLocks noGrp="1"/>
          </p:cNvSpPr>
          <p:nvPr>
            <p:ph type="title"/>
          </p:nvPr>
        </p:nvSpPr>
        <p:spPr/>
        <p:txBody>
          <a:bodyPr/>
          <a:lstStyle/>
          <a:p>
            <a:r>
              <a:rPr lang="en-US" dirty="0"/>
              <a:t>Subscription Estimator</a:t>
            </a:r>
          </a:p>
        </p:txBody>
      </p:sp>
      <p:sp>
        <p:nvSpPr>
          <p:cNvPr id="3" name="Text Placeholder 2">
            <a:extLst>
              <a:ext uri="{FF2B5EF4-FFF2-40B4-BE49-F238E27FC236}">
                <a16:creationId xmlns:a16="http://schemas.microsoft.com/office/drawing/2014/main" id="{2304B142-8172-4E14-8158-1E7A0158D222}"/>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7F028BEA-DA4A-4D2D-B385-F78DAE981290}"/>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BDED7902-5305-44CC-8F37-973C49BBEDF0}"/>
              </a:ext>
            </a:extLst>
          </p:cNvPr>
          <p:cNvPicPr>
            <a:picLocks noGrp="1" noChangeAspect="1"/>
          </p:cNvPicPr>
          <p:nvPr>
            <p:ph idx="4294967295"/>
          </p:nvPr>
        </p:nvPicPr>
        <p:blipFill>
          <a:blip r:embed="rId2"/>
          <a:stretch>
            <a:fillRect/>
          </a:stretch>
        </p:blipFill>
        <p:spPr>
          <a:xfrm>
            <a:off x="1338262" y="1461804"/>
            <a:ext cx="9515475" cy="4351338"/>
          </a:xfrm>
          <a:prstGeom prst="rect">
            <a:avLst/>
          </a:prstGeom>
        </p:spPr>
      </p:pic>
    </p:spTree>
    <p:extLst>
      <p:ext uri="{BB962C8B-B14F-4D97-AF65-F5344CB8AC3E}">
        <p14:creationId xmlns:p14="http://schemas.microsoft.com/office/powerpoint/2010/main" val="3653215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20E-A887-4933-A018-D5DA153735BE}"/>
              </a:ext>
            </a:extLst>
          </p:cNvPr>
          <p:cNvSpPr>
            <a:spLocks noGrp="1"/>
          </p:cNvSpPr>
          <p:nvPr>
            <p:ph type="title"/>
          </p:nvPr>
        </p:nvSpPr>
        <p:spPr/>
        <p:txBody>
          <a:bodyPr/>
          <a:lstStyle/>
          <a:p>
            <a:r>
              <a:rPr lang="en-US" dirty="0"/>
              <a:t>Subscription Estimator</a:t>
            </a:r>
          </a:p>
        </p:txBody>
      </p:sp>
      <p:sp>
        <p:nvSpPr>
          <p:cNvPr id="3" name="Text Placeholder 2">
            <a:extLst>
              <a:ext uri="{FF2B5EF4-FFF2-40B4-BE49-F238E27FC236}">
                <a16:creationId xmlns:a16="http://schemas.microsoft.com/office/drawing/2014/main" id="{BF8DE5B9-B670-4625-8F56-E32BF364C5FA}"/>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828672C9-549A-4942-A9A8-2A5384E6A0A8}"/>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ADD1A18C-833F-44FB-A69D-3D027E6BCD5B}"/>
              </a:ext>
            </a:extLst>
          </p:cNvPr>
          <p:cNvPicPr>
            <a:picLocks noGrp="1" noChangeAspect="1"/>
          </p:cNvPicPr>
          <p:nvPr>
            <p:ph idx="4294967295"/>
          </p:nvPr>
        </p:nvPicPr>
        <p:blipFill>
          <a:blip r:embed="rId2"/>
          <a:stretch>
            <a:fillRect/>
          </a:stretch>
        </p:blipFill>
        <p:spPr>
          <a:xfrm>
            <a:off x="1338262" y="1494461"/>
            <a:ext cx="9515475" cy="4351338"/>
          </a:xfrm>
          <a:prstGeom prst="rect">
            <a:avLst/>
          </a:prstGeom>
        </p:spPr>
      </p:pic>
      <p:sp>
        <p:nvSpPr>
          <p:cNvPr id="5" name="Arrow: Right 4">
            <a:extLst>
              <a:ext uri="{FF2B5EF4-FFF2-40B4-BE49-F238E27FC236}">
                <a16:creationId xmlns:a16="http://schemas.microsoft.com/office/drawing/2014/main" id="{817CA595-BEF6-480B-A6BE-2B4161BFF9C9}"/>
              </a:ext>
            </a:extLst>
          </p:cNvPr>
          <p:cNvSpPr/>
          <p:nvPr/>
        </p:nvSpPr>
        <p:spPr>
          <a:xfrm>
            <a:off x="791724" y="272877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087014C-FF5F-4FAD-97B2-96BA80C4EB71}"/>
              </a:ext>
            </a:extLst>
          </p:cNvPr>
          <p:cNvSpPr/>
          <p:nvPr/>
        </p:nvSpPr>
        <p:spPr>
          <a:xfrm rot="5400000">
            <a:off x="4732353" y="1742240"/>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2CAA11E-A502-4C21-AD37-7618688EF308}"/>
              </a:ext>
            </a:extLst>
          </p:cNvPr>
          <p:cNvSpPr/>
          <p:nvPr/>
        </p:nvSpPr>
        <p:spPr>
          <a:xfrm rot="5400000">
            <a:off x="5349011" y="1739869"/>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C07FBEB-B698-48EF-B776-188D0E64734F}"/>
              </a:ext>
            </a:extLst>
          </p:cNvPr>
          <p:cNvSpPr/>
          <p:nvPr/>
        </p:nvSpPr>
        <p:spPr>
          <a:xfrm rot="5400000">
            <a:off x="6221592" y="172212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3C96604-8AB1-42EE-BD1B-20556B92CA96}"/>
              </a:ext>
            </a:extLst>
          </p:cNvPr>
          <p:cNvSpPr/>
          <p:nvPr/>
        </p:nvSpPr>
        <p:spPr>
          <a:xfrm rot="5400000">
            <a:off x="7057985" y="172212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8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4A64-525B-481B-9294-A99E02BA5F20}"/>
              </a:ext>
            </a:extLst>
          </p:cNvPr>
          <p:cNvSpPr>
            <a:spLocks noGrp="1"/>
          </p:cNvSpPr>
          <p:nvPr>
            <p:ph type="title"/>
          </p:nvPr>
        </p:nvSpPr>
        <p:spPr/>
        <p:txBody>
          <a:bodyPr/>
          <a:lstStyle/>
          <a:p>
            <a:r>
              <a:rPr lang="en-US" dirty="0"/>
              <a:t>Subscriptions</a:t>
            </a:r>
          </a:p>
        </p:txBody>
      </p:sp>
      <p:sp>
        <p:nvSpPr>
          <p:cNvPr id="3" name="Text Placeholder 2">
            <a:extLst>
              <a:ext uri="{FF2B5EF4-FFF2-40B4-BE49-F238E27FC236}">
                <a16:creationId xmlns:a16="http://schemas.microsoft.com/office/drawing/2014/main" id="{601E00FE-6544-4568-92FE-FB6E18A2FF35}"/>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F46EF14-33E4-4449-926E-CD155C39FAB7}"/>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F329361F-519A-439C-95FA-17F50B891135}"/>
              </a:ext>
            </a:extLst>
          </p:cNvPr>
          <p:cNvPicPr>
            <a:picLocks noGrp="1" noChangeAspect="1"/>
          </p:cNvPicPr>
          <p:nvPr>
            <p:ph idx="4294967295"/>
          </p:nvPr>
        </p:nvPicPr>
        <p:blipFill>
          <a:blip r:embed="rId2"/>
          <a:stretch>
            <a:fillRect/>
          </a:stretch>
        </p:blipFill>
        <p:spPr>
          <a:xfrm>
            <a:off x="1638300" y="1380576"/>
            <a:ext cx="8915400" cy="4351338"/>
          </a:xfrm>
          <a:prstGeom prst="rect">
            <a:avLst/>
          </a:prstGeom>
        </p:spPr>
      </p:pic>
    </p:spTree>
    <p:extLst>
      <p:ext uri="{BB962C8B-B14F-4D97-AF65-F5344CB8AC3E}">
        <p14:creationId xmlns:p14="http://schemas.microsoft.com/office/powerpoint/2010/main" val="110530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CEF8-D534-4BE2-BF8E-EC7BA8A262E4}"/>
              </a:ext>
            </a:extLst>
          </p:cNvPr>
          <p:cNvSpPr>
            <a:spLocks noGrp="1"/>
          </p:cNvSpPr>
          <p:nvPr>
            <p:ph type="title"/>
          </p:nvPr>
        </p:nvSpPr>
        <p:spPr/>
        <p:txBody>
          <a:bodyPr/>
          <a:lstStyle/>
          <a:p>
            <a:r>
              <a:rPr lang="en-US" dirty="0"/>
              <a:t>Onboarding</a:t>
            </a:r>
          </a:p>
        </p:txBody>
      </p:sp>
      <p:sp>
        <p:nvSpPr>
          <p:cNvPr id="3" name="Text Placeholder 2">
            <a:extLst>
              <a:ext uri="{FF2B5EF4-FFF2-40B4-BE49-F238E27FC236}">
                <a16:creationId xmlns:a16="http://schemas.microsoft.com/office/drawing/2014/main" id="{E9D6C859-98E6-4528-89AE-71C8CCEEB6E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A71DA0D7-A9A6-415E-95B1-613DAF547B72}"/>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80059E16-7469-4215-821F-9F292A11B5E2}"/>
              </a:ext>
            </a:extLst>
          </p:cNvPr>
          <p:cNvPicPr>
            <a:picLocks noGrp="1" noChangeAspect="1"/>
          </p:cNvPicPr>
          <p:nvPr>
            <p:ph idx="4294967295"/>
          </p:nvPr>
        </p:nvPicPr>
        <p:blipFill>
          <a:blip r:embed="rId2"/>
          <a:stretch>
            <a:fillRect/>
          </a:stretch>
        </p:blipFill>
        <p:spPr>
          <a:xfrm>
            <a:off x="1638300" y="1380576"/>
            <a:ext cx="8915400" cy="4351338"/>
          </a:xfrm>
          <a:prstGeom prst="rect">
            <a:avLst/>
          </a:prstGeom>
        </p:spPr>
      </p:pic>
    </p:spTree>
    <p:extLst>
      <p:ext uri="{BB962C8B-B14F-4D97-AF65-F5344CB8AC3E}">
        <p14:creationId xmlns:p14="http://schemas.microsoft.com/office/powerpoint/2010/main" val="554128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BB17-91E1-45FE-9891-93B358F45D0A}"/>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BBEADF35-9442-492F-AE16-4C355A266E7A}"/>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F91CEFA8-D972-4310-B633-6466AD2C888D}"/>
              </a:ext>
            </a:extLst>
          </p:cNvPr>
          <p:cNvSpPr>
            <a:spLocks noGrp="1"/>
          </p:cNvSpPr>
          <p:nvPr>
            <p:ph type="body" sz="quarter" idx="13"/>
          </p:nvPr>
        </p:nvSpPr>
        <p:spPr/>
        <p:txBody>
          <a:bodyPr/>
          <a:lstStyle/>
          <a:p>
            <a:endParaRPr lang="en-US"/>
          </a:p>
        </p:txBody>
      </p:sp>
      <p:pic>
        <p:nvPicPr>
          <p:cNvPr id="9" name="Content Placeholder 8">
            <a:extLst>
              <a:ext uri="{FF2B5EF4-FFF2-40B4-BE49-F238E27FC236}">
                <a16:creationId xmlns:a16="http://schemas.microsoft.com/office/drawing/2014/main" id="{B642A023-DAB4-4E90-972D-00B88ED2E993}"/>
              </a:ext>
            </a:extLst>
          </p:cNvPr>
          <p:cNvPicPr>
            <a:picLocks noGrp="1" noChangeAspect="1"/>
          </p:cNvPicPr>
          <p:nvPr>
            <p:ph idx="4294967295"/>
          </p:nvPr>
        </p:nvPicPr>
        <p:blipFill>
          <a:blip r:embed="rId2"/>
          <a:stretch>
            <a:fillRect/>
          </a:stretch>
        </p:blipFill>
        <p:spPr>
          <a:xfrm>
            <a:off x="1639887" y="1494461"/>
            <a:ext cx="8912225" cy="4351338"/>
          </a:xfrm>
        </p:spPr>
      </p:pic>
    </p:spTree>
    <p:extLst>
      <p:ext uri="{BB962C8B-B14F-4D97-AF65-F5344CB8AC3E}">
        <p14:creationId xmlns:p14="http://schemas.microsoft.com/office/powerpoint/2010/main" val="1546857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B95D-49BA-470E-A6A0-E50C5A9858E6}"/>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402E9058-E1F3-4D83-A6A4-4F918D297D96}"/>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8C7F5DA0-ED55-4D54-80EA-19DB24C0DF5F}"/>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4E990A70-D792-44A3-A5D7-D05A6E19E31F}"/>
              </a:ext>
            </a:extLst>
          </p:cNvPr>
          <p:cNvPicPr>
            <a:picLocks noGrp="1" noChangeAspect="1"/>
          </p:cNvPicPr>
          <p:nvPr>
            <p:ph idx="4294967295"/>
          </p:nvPr>
        </p:nvPicPr>
        <p:blipFill>
          <a:blip r:embed="rId2"/>
          <a:stretch>
            <a:fillRect/>
          </a:stretch>
        </p:blipFill>
        <p:spPr>
          <a:xfrm>
            <a:off x="1638300" y="1445740"/>
            <a:ext cx="8915400" cy="4351338"/>
          </a:xfrm>
          <a:prstGeom prst="rect">
            <a:avLst/>
          </a:prstGeom>
        </p:spPr>
      </p:pic>
    </p:spTree>
    <p:extLst>
      <p:ext uri="{BB962C8B-B14F-4D97-AF65-F5344CB8AC3E}">
        <p14:creationId xmlns:p14="http://schemas.microsoft.com/office/powerpoint/2010/main" val="231845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D418-87BB-4C12-9604-9513E8223A29}"/>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F77C38FB-6C31-45C2-B52E-CA0508B9323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AC6DD97C-D568-4A82-990F-31A72A857324}"/>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D334DE35-699D-4ABF-B224-850221260A4B}"/>
              </a:ext>
            </a:extLst>
          </p:cNvPr>
          <p:cNvPicPr>
            <a:picLocks noGrp="1" noChangeAspect="1"/>
          </p:cNvPicPr>
          <p:nvPr>
            <p:ph idx="4294967295"/>
          </p:nvPr>
        </p:nvPicPr>
        <p:blipFill>
          <a:blip r:embed="rId2"/>
          <a:stretch>
            <a:fillRect/>
          </a:stretch>
        </p:blipFill>
        <p:spPr>
          <a:xfrm>
            <a:off x="1638300" y="1492393"/>
            <a:ext cx="8915400" cy="4351338"/>
          </a:xfrm>
          <a:prstGeom prst="rect">
            <a:avLst/>
          </a:prstGeom>
        </p:spPr>
      </p:pic>
    </p:spTree>
    <p:extLst>
      <p:ext uri="{BB962C8B-B14F-4D97-AF65-F5344CB8AC3E}">
        <p14:creationId xmlns:p14="http://schemas.microsoft.com/office/powerpoint/2010/main" val="1759432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1D6-1F53-4A71-98B0-7600E8F61F33}"/>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955EAF93-EC0A-41D8-9CB7-F90E236A124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7433A93A-8AE3-4D60-BC17-A478D1BB90E7}"/>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9A9741A3-3566-4080-B5AE-D00AC7DBB7EE}"/>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282513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4A8C955-4922-498C-976B-155BAE8E2F8A}"/>
              </a:ext>
            </a:extLst>
          </p:cNvPr>
          <p:cNvSpPr>
            <a:spLocks noGrp="1"/>
          </p:cNvSpPr>
          <p:nvPr>
            <p:ph type="pic" sz="quarter" idx="12"/>
          </p:nvPr>
        </p:nvSpPr>
        <p:spPr/>
      </p:sp>
      <p:sp>
        <p:nvSpPr>
          <p:cNvPr id="4" name="Title 3">
            <a:extLst>
              <a:ext uri="{FF2B5EF4-FFF2-40B4-BE49-F238E27FC236}">
                <a16:creationId xmlns:a16="http://schemas.microsoft.com/office/drawing/2014/main" id="{32DF8576-A6E7-464D-96E6-C4485CB3510A}"/>
              </a:ext>
            </a:extLst>
          </p:cNvPr>
          <p:cNvSpPr>
            <a:spLocks noGrp="1"/>
          </p:cNvSpPr>
          <p:nvPr>
            <p:ph type="title"/>
          </p:nvPr>
        </p:nvSpPr>
        <p:spPr/>
        <p:txBody>
          <a:bodyPr/>
          <a:lstStyle/>
          <a:p>
            <a:r>
              <a:rPr lang="en-US" dirty="0"/>
              <a:t>Nathan Clouse</a:t>
            </a:r>
          </a:p>
        </p:txBody>
      </p:sp>
      <p:sp>
        <p:nvSpPr>
          <p:cNvPr id="3" name="Text Placeholder 2">
            <a:extLst>
              <a:ext uri="{FF2B5EF4-FFF2-40B4-BE49-F238E27FC236}">
                <a16:creationId xmlns:a16="http://schemas.microsoft.com/office/drawing/2014/main" id="{4EF7177B-9F53-480C-AC9F-72EC97778250}"/>
              </a:ext>
            </a:extLst>
          </p:cNvPr>
          <p:cNvSpPr>
            <a:spLocks noGrp="1"/>
          </p:cNvSpPr>
          <p:nvPr>
            <p:ph type="body" sz="quarter" idx="15"/>
          </p:nvPr>
        </p:nvSpPr>
        <p:spPr/>
        <p:txBody>
          <a:bodyPr>
            <a:normAutofit/>
          </a:bodyPr>
          <a:lstStyle/>
          <a:p>
            <a:endParaRPr lang="en-US" dirty="0"/>
          </a:p>
        </p:txBody>
      </p:sp>
      <p:sp>
        <p:nvSpPr>
          <p:cNvPr id="8" name="Text Placeholder 7">
            <a:extLst>
              <a:ext uri="{FF2B5EF4-FFF2-40B4-BE49-F238E27FC236}">
                <a16:creationId xmlns:a16="http://schemas.microsoft.com/office/drawing/2014/main" id="{801C3943-0906-4CB5-B27B-ABD269CA5C61}"/>
              </a:ext>
            </a:extLst>
          </p:cNvPr>
          <p:cNvSpPr>
            <a:spLocks noGrp="1"/>
          </p:cNvSpPr>
          <p:nvPr>
            <p:ph type="body" sz="quarter" idx="16"/>
          </p:nvPr>
        </p:nvSpPr>
        <p:spPr/>
        <p:txBody>
          <a:bodyPr/>
          <a:lstStyle/>
          <a:p>
            <a:r>
              <a:rPr lang="en-US" dirty="0">
                <a:solidFill>
                  <a:schemeClr val="tx1"/>
                </a:solidFill>
              </a:rPr>
              <a:t>Technical Architect, Microsoft Business Applications MVP</a:t>
            </a:r>
            <a:endParaRPr lang="en-US" dirty="0"/>
          </a:p>
        </p:txBody>
      </p:sp>
      <p:pic>
        <p:nvPicPr>
          <p:cNvPr id="7" name="Picture 6">
            <a:extLst>
              <a:ext uri="{FF2B5EF4-FFF2-40B4-BE49-F238E27FC236}">
                <a16:creationId xmlns:a16="http://schemas.microsoft.com/office/drawing/2014/main" id="{CAEF7689-2B37-4BE4-A752-17AB05CDC017}"/>
              </a:ext>
            </a:extLst>
          </p:cNvPr>
          <p:cNvPicPr>
            <a:picLocks noChangeAspect="1"/>
          </p:cNvPicPr>
          <p:nvPr/>
        </p:nvPicPr>
        <p:blipFill>
          <a:blip r:embed="rId2"/>
          <a:stretch>
            <a:fillRect/>
          </a:stretch>
        </p:blipFill>
        <p:spPr>
          <a:xfrm>
            <a:off x="8283755" y="3688317"/>
            <a:ext cx="1924050" cy="2441520"/>
          </a:xfrm>
          <a:prstGeom prst="rect">
            <a:avLst/>
          </a:prstGeom>
        </p:spPr>
      </p:pic>
      <p:sp>
        <p:nvSpPr>
          <p:cNvPr id="10" name="Text Placeholder 9">
            <a:extLst>
              <a:ext uri="{FF2B5EF4-FFF2-40B4-BE49-F238E27FC236}">
                <a16:creationId xmlns:a16="http://schemas.microsoft.com/office/drawing/2014/main" id="{F749C59B-8747-4320-B77C-EE6982CD9694}"/>
              </a:ext>
            </a:extLst>
          </p:cNvPr>
          <p:cNvSpPr>
            <a:spLocks noGrp="1"/>
          </p:cNvSpPr>
          <p:nvPr>
            <p:ph type="body" sz="quarter" idx="13"/>
          </p:nvPr>
        </p:nvSpPr>
        <p:spPr>
          <a:xfrm>
            <a:off x="838200" y="3935069"/>
            <a:ext cx="5575300" cy="2251127"/>
          </a:xfrm>
        </p:spPr>
        <p:txBody>
          <a:bodyPr>
            <a:normAutofit/>
          </a:bodyPr>
          <a:lstStyle/>
          <a:p>
            <a:r>
              <a:rPr lang="en-US" sz="2000" dirty="0">
                <a:solidFill>
                  <a:schemeClr val="tx1"/>
                </a:solidFill>
              </a:rPr>
              <a:t>Technical Architect </a:t>
            </a:r>
            <a:br>
              <a:rPr lang="en-US" sz="2000" dirty="0">
                <a:solidFill>
                  <a:schemeClr val="tx1"/>
                </a:solidFill>
              </a:rPr>
            </a:br>
            <a:r>
              <a:rPr lang="en-US" sz="2000" dirty="0" err="1">
                <a:solidFill>
                  <a:schemeClr val="tx1"/>
                </a:solidFill>
              </a:rPr>
              <a:t>enVista</a:t>
            </a:r>
            <a:r>
              <a:rPr lang="en-US" sz="2000" dirty="0">
                <a:solidFill>
                  <a:schemeClr val="tx1"/>
                </a:solidFill>
              </a:rPr>
              <a:t> Corp.</a:t>
            </a:r>
          </a:p>
          <a:p>
            <a:r>
              <a:rPr lang="en-US" sz="2000" dirty="0">
                <a:solidFill>
                  <a:schemeClr val="tx1"/>
                </a:solidFill>
              </a:rPr>
              <a:t>Microsoft Business Applications MVP</a:t>
            </a:r>
            <a:br>
              <a:rPr lang="en-US" sz="2000" dirty="0">
                <a:solidFill>
                  <a:schemeClr val="tx1"/>
                </a:solidFill>
              </a:rPr>
            </a:br>
            <a:r>
              <a:rPr lang="en-US" sz="2000" dirty="0">
                <a:solidFill>
                  <a:schemeClr val="tx1"/>
                </a:solidFill>
                <a:hlinkClick r:id="rId3"/>
              </a:rPr>
              <a:t>nclouse@envistacorp.com</a:t>
            </a:r>
            <a:br>
              <a:rPr lang="en-US" sz="2000" dirty="0">
                <a:solidFill>
                  <a:schemeClr val="tx1"/>
                </a:solidFill>
              </a:rPr>
            </a:br>
            <a:r>
              <a:rPr lang="en-US" sz="2000" dirty="0">
                <a:hlinkClick r:id="rId4"/>
              </a:rPr>
              <a:t>www.atomicax.com</a:t>
            </a:r>
            <a:endParaRPr lang="en-US" sz="2000" dirty="0"/>
          </a:p>
          <a:p>
            <a:r>
              <a:rPr lang="en-US" sz="2000" dirty="0"/>
              <a:t>@NathanClouseAX</a:t>
            </a:r>
          </a:p>
          <a:p>
            <a:endParaRPr lang="en-US" dirty="0">
              <a:solidFill>
                <a:schemeClr val="tx1"/>
              </a:solidFill>
            </a:endParaRPr>
          </a:p>
          <a:p>
            <a:endParaRPr lang="en-US" dirty="0"/>
          </a:p>
        </p:txBody>
      </p:sp>
    </p:spTree>
    <p:extLst>
      <p:ext uri="{BB962C8B-B14F-4D97-AF65-F5344CB8AC3E}">
        <p14:creationId xmlns:p14="http://schemas.microsoft.com/office/powerpoint/2010/main" val="3614021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1D6-1F53-4A71-98B0-7600E8F61F33}"/>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8D6E2764-760F-4991-9DB7-63FC0E12697F}"/>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6EDA610D-29E4-4042-A20A-7175940C7F47}"/>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220A39CB-19C0-4162-B1EF-EE9FD54F35C6}"/>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1210057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354B-6C18-49CD-8CA7-34B45A23450E}"/>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07D25654-53FA-4359-A501-0E51A564C807}"/>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ECC6037D-76EF-4652-8F12-B6E941497B58}"/>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A951BA73-B7EE-4CB2-8F2E-900C6E829B0C}"/>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844026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7E05-7FDA-4DF3-8BE6-3C987DC52E22}"/>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0CBE2384-549E-45F8-AEB8-E0011351B0F6}"/>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9AD8257A-974A-4655-B165-A3C370568CEF}"/>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0B79C7E3-0E90-49BF-BAD8-2D139FCD8BEC}"/>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2436014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6687-8A54-45C6-812B-0351BCE250C1}"/>
              </a:ext>
            </a:extLst>
          </p:cNvPr>
          <p:cNvSpPr>
            <a:spLocks noGrp="1"/>
          </p:cNvSpPr>
          <p:nvPr>
            <p:ph type="title"/>
          </p:nvPr>
        </p:nvSpPr>
        <p:spPr/>
        <p:txBody>
          <a:bodyPr/>
          <a:lstStyle/>
          <a:p>
            <a:r>
              <a:rPr lang="en-US" dirty="0"/>
              <a:t>Onboarding (cont.)</a:t>
            </a:r>
          </a:p>
        </p:txBody>
      </p:sp>
      <p:sp>
        <p:nvSpPr>
          <p:cNvPr id="3" name="Text Placeholder 2">
            <a:extLst>
              <a:ext uri="{FF2B5EF4-FFF2-40B4-BE49-F238E27FC236}">
                <a16:creationId xmlns:a16="http://schemas.microsoft.com/office/drawing/2014/main" id="{4E88F2D3-61B7-4721-939B-0701712D2B2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FE661163-C15D-458D-9D23-D7DBF0172524}"/>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654AE663-6406-443E-8FE3-3063DB4ACB7D}"/>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1116185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CA281-E36E-4B56-B58D-0DD4AA890443}"/>
              </a:ext>
            </a:extLst>
          </p:cNvPr>
          <p:cNvSpPr>
            <a:spLocks noGrp="1"/>
          </p:cNvSpPr>
          <p:nvPr>
            <p:ph type="title"/>
          </p:nvPr>
        </p:nvSpPr>
        <p:spPr/>
        <p:txBody>
          <a:bodyPr/>
          <a:lstStyle/>
          <a:p>
            <a:r>
              <a:rPr lang="en-US" dirty="0"/>
              <a:t>Asset Library</a:t>
            </a:r>
          </a:p>
        </p:txBody>
      </p:sp>
      <p:sp>
        <p:nvSpPr>
          <p:cNvPr id="3" name="Text Placeholder 2">
            <a:extLst>
              <a:ext uri="{FF2B5EF4-FFF2-40B4-BE49-F238E27FC236}">
                <a16:creationId xmlns:a16="http://schemas.microsoft.com/office/drawing/2014/main" id="{E897A1AB-D051-443C-B4A7-90671724A236}"/>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6F96C74D-ECFE-4835-957F-4FC1D44F59AF}"/>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45503296-B39D-4DA3-8885-9C28F8AACCD8}"/>
              </a:ext>
            </a:extLst>
          </p:cNvPr>
          <p:cNvPicPr>
            <a:picLocks noGrp="1" noChangeAspect="1"/>
          </p:cNvPicPr>
          <p:nvPr>
            <p:ph idx="4294967295"/>
          </p:nvPr>
        </p:nvPicPr>
        <p:blipFill>
          <a:blip r:embed="rId2"/>
          <a:stretch>
            <a:fillRect/>
          </a:stretch>
        </p:blipFill>
        <p:spPr>
          <a:xfrm>
            <a:off x="1637852" y="1498858"/>
            <a:ext cx="8915400" cy="4351338"/>
          </a:xfrm>
          <a:prstGeom prst="rect">
            <a:avLst/>
          </a:prstGeom>
        </p:spPr>
      </p:pic>
      <p:sp>
        <p:nvSpPr>
          <p:cNvPr id="5" name="Arrow: Right 4">
            <a:extLst>
              <a:ext uri="{FF2B5EF4-FFF2-40B4-BE49-F238E27FC236}">
                <a16:creationId xmlns:a16="http://schemas.microsoft.com/office/drawing/2014/main" id="{B6350A6D-11B5-4A90-8CAE-3EFA4A182397}"/>
              </a:ext>
            </a:extLst>
          </p:cNvPr>
          <p:cNvSpPr/>
          <p:nvPr/>
        </p:nvSpPr>
        <p:spPr>
          <a:xfrm>
            <a:off x="1167110" y="4750914"/>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A96C3FC-8E97-446B-AFCC-938C1C16B50C}"/>
              </a:ext>
            </a:extLst>
          </p:cNvPr>
          <p:cNvSpPr/>
          <p:nvPr/>
        </p:nvSpPr>
        <p:spPr>
          <a:xfrm>
            <a:off x="1167691" y="4024918"/>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550551B-FD7F-46AD-9CB3-54C1790E6827}"/>
              </a:ext>
            </a:extLst>
          </p:cNvPr>
          <p:cNvSpPr/>
          <p:nvPr/>
        </p:nvSpPr>
        <p:spPr>
          <a:xfrm>
            <a:off x="1167110" y="3009949"/>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E0B523A-AE32-49B7-9E8F-3D23752BD252}"/>
              </a:ext>
            </a:extLst>
          </p:cNvPr>
          <p:cNvSpPr/>
          <p:nvPr/>
        </p:nvSpPr>
        <p:spPr>
          <a:xfrm rot="10800000">
            <a:off x="2299222" y="4193083"/>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53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828F-4239-44DA-9C03-D20B2A3B84AC}"/>
              </a:ext>
            </a:extLst>
          </p:cNvPr>
          <p:cNvSpPr>
            <a:spLocks noGrp="1"/>
          </p:cNvSpPr>
          <p:nvPr>
            <p:ph type="title"/>
          </p:nvPr>
        </p:nvSpPr>
        <p:spPr/>
        <p:txBody>
          <a:bodyPr/>
          <a:lstStyle/>
          <a:p>
            <a:r>
              <a:rPr lang="en-US" dirty="0"/>
              <a:t>Asset Library (cont.)</a:t>
            </a:r>
          </a:p>
        </p:txBody>
      </p:sp>
      <p:sp>
        <p:nvSpPr>
          <p:cNvPr id="3" name="Text Placeholder 2">
            <a:extLst>
              <a:ext uri="{FF2B5EF4-FFF2-40B4-BE49-F238E27FC236}">
                <a16:creationId xmlns:a16="http://schemas.microsoft.com/office/drawing/2014/main" id="{882DBC55-ACB9-42F7-AAC1-509B4587A28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0DC7D68-29F0-4AF7-9283-F2E5EBC6AB43}"/>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857B01D1-C383-4D1C-A5C4-AC88A7A0F394}"/>
              </a:ext>
            </a:extLst>
          </p:cNvPr>
          <p:cNvPicPr>
            <a:picLocks noGrp="1" noChangeAspect="1"/>
          </p:cNvPicPr>
          <p:nvPr>
            <p:ph idx="4294967295"/>
          </p:nvPr>
        </p:nvPicPr>
        <p:blipFill>
          <a:blip r:embed="rId2"/>
          <a:stretch>
            <a:fillRect/>
          </a:stretch>
        </p:blipFill>
        <p:spPr>
          <a:xfrm>
            <a:off x="2539897" y="2421157"/>
            <a:ext cx="2847975" cy="3076575"/>
          </a:xfrm>
          <a:prstGeom prst="rect">
            <a:avLst/>
          </a:prstGeom>
        </p:spPr>
      </p:pic>
      <p:pic>
        <p:nvPicPr>
          <p:cNvPr id="6" name="Picture 5">
            <a:extLst>
              <a:ext uri="{FF2B5EF4-FFF2-40B4-BE49-F238E27FC236}">
                <a16:creationId xmlns:a16="http://schemas.microsoft.com/office/drawing/2014/main" id="{9AE9BED8-1D94-4D75-85AD-6E1B1639D060}"/>
              </a:ext>
            </a:extLst>
          </p:cNvPr>
          <p:cNvPicPr>
            <a:picLocks noChangeAspect="1"/>
          </p:cNvPicPr>
          <p:nvPr/>
        </p:nvPicPr>
        <p:blipFill>
          <a:blip r:embed="rId3"/>
          <a:stretch>
            <a:fillRect/>
          </a:stretch>
        </p:blipFill>
        <p:spPr>
          <a:xfrm>
            <a:off x="7089569" y="2421157"/>
            <a:ext cx="2847619" cy="3104762"/>
          </a:xfrm>
          <a:prstGeom prst="rect">
            <a:avLst/>
          </a:prstGeom>
        </p:spPr>
      </p:pic>
    </p:spTree>
    <p:extLst>
      <p:ext uri="{BB962C8B-B14F-4D97-AF65-F5344CB8AC3E}">
        <p14:creationId xmlns:p14="http://schemas.microsoft.com/office/powerpoint/2010/main" val="201557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C68-D7A9-4921-BF87-F4DEB7772E98}"/>
              </a:ext>
            </a:extLst>
          </p:cNvPr>
          <p:cNvSpPr>
            <a:spLocks noGrp="1"/>
          </p:cNvSpPr>
          <p:nvPr>
            <p:ph type="title"/>
          </p:nvPr>
        </p:nvSpPr>
        <p:spPr/>
        <p:txBody>
          <a:bodyPr/>
          <a:lstStyle/>
          <a:p>
            <a:r>
              <a:rPr lang="en-US" dirty="0"/>
              <a:t>Asset Library (cont.)</a:t>
            </a:r>
          </a:p>
        </p:txBody>
      </p:sp>
      <p:sp>
        <p:nvSpPr>
          <p:cNvPr id="3" name="Text Placeholder 2">
            <a:extLst>
              <a:ext uri="{FF2B5EF4-FFF2-40B4-BE49-F238E27FC236}">
                <a16:creationId xmlns:a16="http://schemas.microsoft.com/office/drawing/2014/main" id="{9D1F9085-4B89-453D-9B17-8E63F6C72B53}"/>
              </a:ext>
            </a:extLst>
          </p:cNvPr>
          <p:cNvSpPr>
            <a:spLocks noGrp="1"/>
          </p:cNvSpPr>
          <p:nvPr>
            <p:ph type="body" sz="quarter" idx="12"/>
          </p:nvPr>
        </p:nvSpPr>
        <p:spPr/>
        <p:txBody>
          <a:bodyPr/>
          <a:lstStyle/>
          <a:p>
            <a:endParaRPr lang="en-US"/>
          </a:p>
        </p:txBody>
      </p:sp>
      <p:sp>
        <p:nvSpPr>
          <p:cNvPr id="9" name="Text Placeholder 8">
            <a:extLst>
              <a:ext uri="{FF2B5EF4-FFF2-40B4-BE49-F238E27FC236}">
                <a16:creationId xmlns:a16="http://schemas.microsoft.com/office/drawing/2014/main" id="{984A01E2-0E79-4D3E-8511-EE15F1AC8D98}"/>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F6C590F3-04BC-48DF-A33E-520142BD266F}"/>
              </a:ext>
            </a:extLst>
          </p:cNvPr>
          <p:cNvPicPr>
            <a:picLocks noGrp="1" noChangeAspect="1"/>
          </p:cNvPicPr>
          <p:nvPr>
            <p:ph idx="4294967295"/>
          </p:nvPr>
        </p:nvPicPr>
        <p:blipFill>
          <a:blip r:embed="rId2"/>
          <a:stretch>
            <a:fillRect/>
          </a:stretch>
        </p:blipFill>
        <p:spPr>
          <a:xfrm>
            <a:off x="1638300" y="1481931"/>
            <a:ext cx="8915400" cy="4351338"/>
          </a:xfrm>
          <a:prstGeom prst="rect">
            <a:avLst/>
          </a:prstGeom>
        </p:spPr>
      </p:pic>
      <p:sp>
        <p:nvSpPr>
          <p:cNvPr id="5" name="Arrow: Up 4">
            <a:extLst>
              <a:ext uri="{FF2B5EF4-FFF2-40B4-BE49-F238E27FC236}">
                <a16:creationId xmlns:a16="http://schemas.microsoft.com/office/drawing/2014/main" id="{D5DB4232-A956-4338-A9C4-DAF233C1FA5C}"/>
              </a:ext>
            </a:extLst>
          </p:cNvPr>
          <p:cNvSpPr/>
          <p:nvPr/>
        </p:nvSpPr>
        <p:spPr>
          <a:xfrm>
            <a:off x="3485895" y="2548759"/>
            <a:ext cx="325821" cy="378372"/>
          </a:xfrm>
          <a:prstGeom prst="up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7CCE4D8-7F29-4989-A9DC-82270E114EED}"/>
              </a:ext>
            </a:extLst>
          </p:cNvPr>
          <p:cNvSpPr/>
          <p:nvPr/>
        </p:nvSpPr>
        <p:spPr>
          <a:xfrm>
            <a:off x="7399283" y="2776051"/>
            <a:ext cx="483476" cy="27326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DF8080-6147-4BF6-8D3A-E69DBD57ACA1}"/>
              </a:ext>
            </a:extLst>
          </p:cNvPr>
          <p:cNvSpPr/>
          <p:nvPr/>
        </p:nvSpPr>
        <p:spPr>
          <a:xfrm>
            <a:off x="7399283" y="3343582"/>
            <a:ext cx="483476" cy="27326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9ACD934-BFCB-4F8E-B208-2A429904401A}"/>
              </a:ext>
            </a:extLst>
          </p:cNvPr>
          <p:cNvSpPr/>
          <p:nvPr/>
        </p:nvSpPr>
        <p:spPr>
          <a:xfrm>
            <a:off x="7399283" y="2334867"/>
            <a:ext cx="483476" cy="27326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8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3E48-9327-406F-88C7-4B460E2793C3}"/>
              </a:ext>
            </a:extLst>
          </p:cNvPr>
          <p:cNvSpPr>
            <a:spLocks noGrp="1"/>
          </p:cNvSpPr>
          <p:nvPr>
            <p:ph type="title"/>
          </p:nvPr>
        </p:nvSpPr>
        <p:spPr/>
        <p:txBody>
          <a:bodyPr/>
          <a:lstStyle/>
          <a:p>
            <a:r>
              <a:rPr lang="en-US" dirty="0"/>
              <a:t>Project Settings</a:t>
            </a:r>
          </a:p>
        </p:txBody>
      </p:sp>
      <p:sp>
        <p:nvSpPr>
          <p:cNvPr id="3" name="Text Placeholder 2">
            <a:extLst>
              <a:ext uri="{FF2B5EF4-FFF2-40B4-BE49-F238E27FC236}">
                <a16:creationId xmlns:a16="http://schemas.microsoft.com/office/drawing/2014/main" id="{947BE54B-DC50-47D7-BDDF-F7E134FF0F86}"/>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4D69FCEA-4F4A-48AE-9EA2-52BD790C29C0}"/>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6C207761-816D-4AC0-851E-2FC0BDF79479}"/>
              </a:ext>
            </a:extLst>
          </p:cNvPr>
          <p:cNvPicPr>
            <a:picLocks noGrp="1" noChangeAspect="1"/>
          </p:cNvPicPr>
          <p:nvPr>
            <p:ph idx="4294967295"/>
          </p:nvPr>
        </p:nvPicPr>
        <p:blipFill>
          <a:blip r:embed="rId2"/>
          <a:stretch>
            <a:fillRect/>
          </a:stretch>
        </p:blipFill>
        <p:spPr>
          <a:xfrm>
            <a:off x="2987675" y="1494461"/>
            <a:ext cx="6216650" cy="4351338"/>
          </a:xfrm>
          <a:prstGeom prst="rect">
            <a:avLst/>
          </a:prstGeom>
        </p:spPr>
      </p:pic>
    </p:spTree>
    <p:extLst>
      <p:ext uri="{BB962C8B-B14F-4D97-AF65-F5344CB8AC3E}">
        <p14:creationId xmlns:p14="http://schemas.microsoft.com/office/powerpoint/2010/main" val="845327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Organizations</a:t>
            </a:r>
          </a:p>
        </p:txBody>
      </p:sp>
      <p:sp>
        <p:nvSpPr>
          <p:cNvPr id="3" name="Text Placeholder 2">
            <a:extLst>
              <a:ext uri="{FF2B5EF4-FFF2-40B4-BE49-F238E27FC236}">
                <a16:creationId xmlns:a16="http://schemas.microsoft.com/office/drawing/2014/main" id="{F45F21F0-B1CE-4590-BAAB-BEF1DA42EA2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E9EE23C-C120-4A94-84A4-69618B25A208}"/>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7031CC87-47B0-4C71-87B3-5D711E13D669}"/>
              </a:ext>
            </a:extLst>
          </p:cNvPr>
          <p:cNvPicPr>
            <a:picLocks noGrp="1" noChangeAspect="1"/>
          </p:cNvPicPr>
          <p:nvPr>
            <p:ph idx="4294967295"/>
          </p:nvPr>
        </p:nvPicPr>
        <p:blipFill>
          <a:blip r:embed="rId2"/>
          <a:stretch>
            <a:fillRect/>
          </a:stretch>
        </p:blipFill>
        <p:spPr>
          <a:xfrm>
            <a:off x="2992437" y="1494461"/>
            <a:ext cx="6207125" cy="4351338"/>
          </a:xfrm>
        </p:spPr>
      </p:pic>
    </p:spTree>
    <p:extLst>
      <p:ext uri="{BB962C8B-B14F-4D97-AF65-F5344CB8AC3E}">
        <p14:creationId xmlns:p14="http://schemas.microsoft.com/office/powerpoint/2010/main" val="1887554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SharePoint</a:t>
            </a:r>
          </a:p>
        </p:txBody>
      </p:sp>
      <p:sp>
        <p:nvSpPr>
          <p:cNvPr id="3" name="Text Placeholder 2">
            <a:extLst>
              <a:ext uri="{FF2B5EF4-FFF2-40B4-BE49-F238E27FC236}">
                <a16:creationId xmlns:a16="http://schemas.microsoft.com/office/drawing/2014/main" id="{498B4350-85CA-4993-BBC5-936C3212EB65}"/>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4B54175-9A2F-4EC7-B728-54735C856C7B}"/>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DB496632-09FC-4D11-BD0F-9257C5E3C48B}"/>
              </a:ext>
            </a:extLst>
          </p:cNvPr>
          <p:cNvPicPr>
            <a:picLocks noGrp="1" noChangeAspect="1"/>
          </p:cNvPicPr>
          <p:nvPr>
            <p:ph idx="4294967295"/>
          </p:nvPr>
        </p:nvPicPr>
        <p:blipFill>
          <a:blip r:embed="rId2"/>
          <a:stretch>
            <a:fillRect/>
          </a:stretch>
        </p:blipFill>
        <p:spPr>
          <a:xfrm>
            <a:off x="2987675" y="1494461"/>
            <a:ext cx="6216650" cy="4351338"/>
          </a:xfrm>
          <a:prstGeom prst="rect">
            <a:avLst/>
          </a:prstGeom>
        </p:spPr>
      </p:pic>
    </p:spTree>
    <p:extLst>
      <p:ext uri="{BB962C8B-B14F-4D97-AF65-F5344CB8AC3E}">
        <p14:creationId xmlns:p14="http://schemas.microsoft.com/office/powerpoint/2010/main" val="58360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FDB60E62-6FA2-4FFA-B2C6-565D76AAC187}"/>
              </a:ext>
            </a:extLst>
          </p:cNvPr>
          <p:cNvSpPr>
            <a:spLocks noGrp="1"/>
          </p:cNvSpPr>
          <p:nvPr>
            <p:ph type="pic" sz="quarter" idx="14"/>
          </p:nvPr>
        </p:nvSpPr>
        <p:spPr/>
      </p:sp>
      <p:sp>
        <p:nvSpPr>
          <p:cNvPr id="12" name="Text Placeholder 11">
            <a:extLst>
              <a:ext uri="{FF2B5EF4-FFF2-40B4-BE49-F238E27FC236}">
                <a16:creationId xmlns:a16="http://schemas.microsoft.com/office/drawing/2014/main" id="{C58DEACD-9D2F-4E24-ACB6-BC42D49890A6}"/>
              </a:ext>
            </a:extLst>
          </p:cNvPr>
          <p:cNvSpPr>
            <a:spLocks noGrp="1"/>
          </p:cNvSpPr>
          <p:nvPr>
            <p:ph type="body" sz="quarter" idx="12"/>
          </p:nvPr>
        </p:nvSpPr>
        <p:spPr/>
        <p:txBody>
          <a:bodyPr>
            <a:normAutofit/>
          </a:bodyPr>
          <a:lstStyle/>
          <a:p>
            <a:pPr lvl="1">
              <a:buFont typeface="Wingdings" panose="05000000000000000000" pitchFamily="2" charset="2"/>
              <a:buChar char="§"/>
            </a:pPr>
            <a:r>
              <a:rPr lang="en-US" dirty="0"/>
              <a:t>The Upgrade Experience</a:t>
            </a:r>
          </a:p>
          <a:p>
            <a:pPr lvl="2">
              <a:buFont typeface="Wingdings" panose="05000000000000000000" pitchFamily="2" charset="2"/>
              <a:buChar char="§"/>
            </a:pPr>
            <a:r>
              <a:rPr lang="en-US" dirty="0"/>
              <a:t>New Requirements</a:t>
            </a:r>
          </a:p>
          <a:p>
            <a:pPr lvl="2">
              <a:buFont typeface="Wingdings" panose="05000000000000000000" pitchFamily="2" charset="2"/>
              <a:buChar char="§"/>
            </a:pPr>
            <a:r>
              <a:rPr lang="en-US" dirty="0"/>
              <a:t>On Premise</a:t>
            </a:r>
          </a:p>
          <a:p>
            <a:pPr lvl="2">
              <a:buFont typeface="Wingdings" panose="05000000000000000000" pitchFamily="2" charset="2"/>
              <a:buChar char="§"/>
            </a:pPr>
            <a:r>
              <a:rPr lang="en-US" dirty="0"/>
              <a:t>Cloud</a:t>
            </a:r>
          </a:p>
          <a:p>
            <a:pPr lvl="1">
              <a:buFont typeface="Wingdings" panose="05000000000000000000" pitchFamily="2" charset="2"/>
              <a:buChar char="§"/>
            </a:pPr>
            <a:r>
              <a:rPr lang="en-US" dirty="0"/>
              <a:t>What’s New and Different</a:t>
            </a:r>
          </a:p>
          <a:p>
            <a:pPr lvl="2">
              <a:buFont typeface="Wingdings" panose="05000000000000000000" pitchFamily="2" charset="2"/>
              <a:buChar char="§"/>
            </a:pPr>
            <a:r>
              <a:rPr lang="en-US" dirty="0"/>
              <a:t>Managed Updates</a:t>
            </a:r>
          </a:p>
          <a:p>
            <a:pPr lvl="2">
              <a:buFont typeface="Wingdings" panose="05000000000000000000" pitchFamily="2" charset="2"/>
              <a:buChar char="§"/>
            </a:pPr>
            <a:r>
              <a:rPr lang="en-US" dirty="0"/>
              <a:t>Code Upgrade</a:t>
            </a:r>
          </a:p>
          <a:p>
            <a:pPr lvl="2">
              <a:buFont typeface="Wingdings" panose="05000000000000000000" pitchFamily="2" charset="2"/>
              <a:buChar char="§"/>
            </a:pPr>
            <a:r>
              <a:rPr lang="en-US" dirty="0"/>
              <a:t>Upgrade Analysis</a:t>
            </a:r>
          </a:p>
          <a:p>
            <a:pPr lvl="2">
              <a:buFont typeface="Wingdings" panose="05000000000000000000" pitchFamily="2" charset="2"/>
              <a:buChar char="§"/>
            </a:pPr>
            <a:r>
              <a:rPr lang="en-US" dirty="0"/>
              <a:t>Subscription Estimator</a:t>
            </a:r>
          </a:p>
          <a:p>
            <a:pPr lvl="2">
              <a:buFont typeface="Wingdings" panose="05000000000000000000" pitchFamily="2" charset="2"/>
              <a:buChar char="§"/>
            </a:pPr>
            <a:r>
              <a:rPr lang="en-US" dirty="0"/>
              <a:t>Onboarding</a:t>
            </a:r>
          </a:p>
          <a:p>
            <a:pPr lvl="2">
              <a:buFont typeface="Wingdings" panose="05000000000000000000" pitchFamily="2" charset="2"/>
              <a:buChar char="§"/>
            </a:pPr>
            <a:r>
              <a:rPr lang="en-US" dirty="0"/>
              <a:t>Asset Library</a:t>
            </a:r>
          </a:p>
          <a:p>
            <a:pPr lvl="2">
              <a:buFont typeface="Wingdings" panose="05000000000000000000" pitchFamily="2" charset="2"/>
              <a:buChar char="§"/>
            </a:pPr>
            <a:r>
              <a:rPr lang="en-US" dirty="0"/>
              <a:t>Project Settings</a:t>
            </a:r>
          </a:p>
          <a:p>
            <a:pPr lvl="2">
              <a:buFont typeface="Wingdings" panose="05000000000000000000" pitchFamily="2" charset="2"/>
              <a:buChar char="§"/>
            </a:pPr>
            <a:r>
              <a:rPr lang="en-US" dirty="0"/>
              <a:t>Work Items</a:t>
            </a:r>
          </a:p>
        </p:txBody>
      </p:sp>
      <p:sp>
        <p:nvSpPr>
          <p:cNvPr id="28" name="Text Placeholder 27">
            <a:extLst>
              <a:ext uri="{FF2B5EF4-FFF2-40B4-BE49-F238E27FC236}">
                <a16:creationId xmlns:a16="http://schemas.microsoft.com/office/drawing/2014/main" id="{C758FCC4-E778-46EB-AEC7-D0D002BD0418}"/>
              </a:ext>
            </a:extLst>
          </p:cNvPr>
          <p:cNvSpPr>
            <a:spLocks noGrp="1"/>
          </p:cNvSpPr>
          <p:nvPr>
            <p:ph type="body" sz="quarter" idx="15"/>
          </p:nvPr>
        </p:nvSpPr>
        <p:spPr/>
        <p:txBody>
          <a:bodyPr>
            <a:normAutofit/>
          </a:bodyPr>
          <a:lstStyle/>
          <a:p>
            <a:pPr lvl="1">
              <a:buFont typeface="Wingdings" panose="05000000000000000000" pitchFamily="2" charset="2"/>
              <a:buChar char="§"/>
            </a:pPr>
            <a:r>
              <a:rPr lang="en-US" dirty="0"/>
              <a:t>Environments</a:t>
            </a:r>
          </a:p>
          <a:p>
            <a:pPr lvl="2">
              <a:buFont typeface="Wingdings" panose="05000000000000000000" pitchFamily="2" charset="2"/>
              <a:buChar char="§"/>
            </a:pPr>
            <a:r>
              <a:rPr lang="en-US" dirty="0"/>
              <a:t>Topologies and Tiers</a:t>
            </a:r>
          </a:p>
          <a:p>
            <a:pPr lvl="1">
              <a:buFont typeface="Wingdings" panose="05000000000000000000" pitchFamily="2" charset="2"/>
              <a:buChar char="§"/>
            </a:pPr>
            <a:r>
              <a:rPr lang="en-US" dirty="0"/>
              <a:t>Azure &amp; Environments</a:t>
            </a:r>
          </a:p>
          <a:p>
            <a:pPr lvl="2">
              <a:buFont typeface="Wingdings" panose="05000000000000000000" pitchFamily="2" charset="2"/>
              <a:buChar char="§"/>
            </a:pPr>
            <a:r>
              <a:rPr lang="en-US" dirty="0"/>
              <a:t>Development</a:t>
            </a:r>
          </a:p>
          <a:p>
            <a:pPr lvl="2">
              <a:buFont typeface="Wingdings" panose="05000000000000000000" pitchFamily="2" charset="2"/>
              <a:buChar char="§"/>
            </a:pPr>
            <a:r>
              <a:rPr lang="en-US" dirty="0"/>
              <a:t>Management</a:t>
            </a:r>
          </a:p>
          <a:p>
            <a:pPr lvl="1">
              <a:buFont typeface="Wingdings" panose="05000000000000000000" pitchFamily="2" charset="2"/>
              <a:buChar char="§"/>
            </a:pPr>
            <a:r>
              <a:rPr lang="en-US" dirty="0"/>
              <a:t>Tools</a:t>
            </a:r>
          </a:p>
          <a:p>
            <a:pPr lvl="2">
              <a:buFont typeface="Wingdings" panose="05000000000000000000" pitchFamily="2" charset="2"/>
              <a:buChar char="§"/>
            </a:pPr>
            <a:r>
              <a:rPr lang="en-US" dirty="0"/>
              <a:t>BPM</a:t>
            </a:r>
          </a:p>
          <a:p>
            <a:pPr lvl="2">
              <a:buFont typeface="Wingdings" panose="05000000000000000000" pitchFamily="2" charset="2"/>
              <a:buChar char="§"/>
            </a:pPr>
            <a:r>
              <a:rPr lang="en-US" dirty="0"/>
              <a:t>Servicing</a:t>
            </a:r>
          </a:p>
          <a:p>
            <a:pPr lvl="2">
              <a:buFont typeface="Wingdings" panose="05000000000000000000" pitchFamily="2" charset="2"/>
              <a:buChar char="§"/>
            </a:pPr>
            <a:r>
              <a:rPr lang="en-US" dirty="0"/>
              <a:t>Analytics</a:t>
            </a:r>
          </a:p>
          <a:p>
            <a:pPr lvl="2">
              <a:buFont typeface="Wingdings" panose="05000000000000000000" pitchFamily="2" charset="2"/>
              <a:buChar char="§"/>
            </a:pPr>
            <a:r>
              <a:rPr lang="en-US" dirty="0"/>
              <a:t>Diagnostics</a:t>
            </a:r>
          </a:p>
          <a:p>
            <a:pPr lvl="2">
              <a:buFont typeface="Wingdings" panose="05000000000000000000" pitchFamily="2" charset="2"/>
              <a:buChar char="§"/>
            </a:pPr>
            <a:r>
              <a:rPr lang="en-US" dirty="0"/>
              <a:t>Environment Monitoring</a:t>
            </a:r>
          </a:p>
          <a:p>
            <a:pPr lvl="1">
              <a:buFont typeface="Wingdings" panose="05000000000000000000" pitchFamily="2" charset="2"/>
              <a:buChar char="§"/>
            </a:pPr>
            <a:endParaRPr lang="en-US" dirty="0"/>
          </a:p>
          <a:p>
            <a:endParaRPr lang="en-US" dirty="0"/>
          </a:p>
        </p:txBody>
      </p:sp>
      <p:sp>
        <p:nvSpPr>
          <p:cNvPr id="2" name="Title 1">
            <a:extLst>
              <a:ext uri="{FF2B5EF4-FFF2-40B4-BE49-F238E27FC236}">
                <a16:creationId xmlns:a16="http://schemas.microsoft.com/office/drawing/2014/main" id="{B8F7580A-995A-43F3-B2E6-399AD218F693}"/>
              </a:ext>
            </a:extLst>
          </p:cNvPr>
          <p:cNvSpPr>
            <a:spLocks noGrp="1"/>
          </p:cNvSpPr>
          <p:nvPr>
            <p:ph type="title"/>
          </p:nvPr>
        </p:nvSpPr>
        <p:spPr/>
        <p:txBody>
          <a:bodyPr/>
          <a:lstStyle/>
          <a:p>
            <a:r>
              <a:rPr lang="en-US" dirty="0">
                <a:solidFill>
                  <a:schemeClr val="tx1"/>
                </a:solidFill>
              </a:rPr>
              <a:t>Topics</a:t>
            </a:r>
          </a:p>
        </p:txBody>
      </p:sp>
    </p:spTree>
    <p:extLst>
      <p:ext uri="{BB962C8B-B14F-4D97-AF65-F5344CB8AC3E}">
        <p14:creationId xmlns:p14="http://schemas.microsoft.com/office/powerpoint/2010/main" val="260541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Azure DevOps (VSTS)</a:t>
            </a:r>
          </a:p>
        </p:txBody>
      </p:sp>
      <p:sp>
        <p:nvSpPr>
          <p:cNvPr id="3" name="Text Placeholder 2">
            <a:extLst>
              <a:ext uri="{FF2B5EF4-FFF2-40B4-BE49-F238E27FC236}">
                <a16:creationId xmlns:a16="http://schemas.microsoft.com/office/drawing/2014/main" id="{F29F7EF8-C4A8-4228-B89D-23A94CDC2C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C4BE3D0-8A3D-4910-B715-BC59C5B9165C}"/>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CE539C7C-2AED-426C-A821-4D8E47435C43}"/>
              </a:ext>
            </a:extLst>
          </p:cNvPr>
          <p:cNvPicPr>
            <a:picLocks noGrp="1" noChangeAspect="1"/>
          </p:cNvPicPr>
          <p:nvPr>
            <p:ph idx="4294967295"/>
          </p:nvPr>
        </p:nvPicPr>
        <p:blipFill>
          <a:blip r:embed="rId2"/>
          <a:stretch>
            <a:fillRect/>
          </a:stretch>
        </p:blipFill>
        <p:spPr>
          <a:xfrm>
            <a:off x="2987675" y="1494461"/>
            <a:ext cx="6216650" cy="4351338"/>
          </a:xfrm>
          <a:prstGeom prst="rect">
            <a:avLst/>
          </a:prstGeom>
        </p:spPr>
      </p:pic>
    </p:spTree>
    <p:extLst>
      <p:ext uri="{BB962C8B-B14F-4D97-AF65-F5344CB8AC3E}">
        <p14:creationId xmlns:p14="http://schemas.microsoft.com/office/powerpoint/2010/main" val="2931140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Azure Connections</a:t>
            </a:r>
          </a:p>
        </p:txBody>
      </p:sp>
      <p:sp>
        <p:nvSpPr>
          <p:cNvPr id="3" name="Text Placeholder 2">
            <a:extLst>
              <a:ext uri="{FF2B5EF4-FFF2-40B4-BE49-F238E27FC236}">
                <a16:creationId xmlns:a16="http://schemas.microsoft.com/office/drawing/2014/main" id="{A937F563-C5F8-4A2D-BECC-8A792397C77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F6C4DBDD-86CC-4373-974B-B6EDC3B50A58}"/>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ABD7B15A-DB2D-4A94-89A5-0EEB79AF7BE7}"/>
              </a:ext>
            </a:extLst>
          </p:cNvPr>
          <p:cNvPicPr>
            <a:picLocks noGrp="1" noChangeAspect="1"/>
          </p:cNvPicPr>
          <p:nvPr>
            <p:ph idx="4294967295"/>
          </p:nvPr>
        </p:nvPicPr>
        <p:blipFill>
          <a:blip r:embed="rId2"/>
          <a:stretch>
            <a:fillRect/>
          </a:stretch>
        </p:blipFill>
        <p:spPr>
          <a:xfrm>
            <a:off x="2987675" y="1494461"/>
            <a:ext cx="6216650" cy="4351338"/>
          </a:xfrm>
          <a:prstGeom prst="rect">
            <a:avLst/>
          </a:prstGeom>
        </p:spPr>
      </p:pic>
    </p:spTree>
    <p:extLst>
      <p:ext uri="{BB962C8B-B14F-4D97-AF65-F5344CB8AC3E}">
        <p14:creationId xmlns:p14="http://schemas.microsoft.com/office/powerpoint/2010/main" val="462635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Update Settings</a:t>
            </a:r>
          </a:p>
        </p:txBody>
      </p:sp>
      <p:sp>
        <p:nvSpPr>
          <p:cNvPr id="3" name="Text Placeholder 2">
            <a:extLst>
              <a:ext uri="{FF2B5EF4-FFF2-40B4-BE49-F238E27FC236}">
                <a16:creationId xmlns:a16="http://schemas.microsoft.com/office/drawing/2014/main" id="{B0A94BB6-2032-42E1-96D8-E20AFA586FA1}"/>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3D3ABFA3-E4DC-4C88-BE36-10F48E17A5BC}"/>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3900F7E1-B990-4355-937B-8EA193F9AAB9}"/>
              </a:ext>
            </a:extLst>
          </p:cNvPr>
          <p:cNvPicPr>
            <a:picLocks noGrp="1" noChangeAspect="1"/>
          </p:cNvPicPr>
          <p:nvPr>
            <p:ph idx="4294967295"/>
          </p:nvPr>
        </p:nvPicPr>
        <p:blipFill>
          <a:blip r:embed="rId2"/>
          <a:stretch>
            <a:fillRect/>
          </a:stretch>
        </p:blipFill>
        <p:spPr>
          <a:xfrm>
            <a:off x="3051175" y="1494461"/>
            <a:ext cx="6089650" cy="4351338"/>
          </a:xfrm>
          <a:prstGeom prst="rect">
            <a:avLst/>
          </a:prstGeom>
        </p:spPr>
      </p:pic>
      <p:sp>
        <p:nvSpPr>
          <p:cNvPr id="7" name="Arrow: Right 6">
            <a:extLst>
              <a:ext uri="{FF2B5EF4-FFF2-40B4-BE49-F238E27FC236}">
                <a16:creationId xmlns:a16="http://schemas.microsoft.com/office/drawing/2014/main" id="{D1A20DF1-DBD5-4991-8E97-E40C8C49ECD9}"/>
              </a:ext>
            </a:extLst>
          </p:cNvPr>
          <p:cNvSpPr/>
          <p:nvPr/>
        </p:nvSpPr>
        <p:spPr>
          <a:xfrm>
            <a:off x="3920358" y="4761187"/>
            <a:ext cx="483476" cy="27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7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Open Work Items</a:t>
            </a:r>
          </a:p>
        </p:txBody>
      </p:sp>
      <p:sp>
        <p:nvSpPr>
          <p:cNvPr id="3" name="Text Placeholder 2">
            <a:extLst>
              <a:ext uri="{FF2B5EF4-FFF2-40B4-BE49-F238E27FC236}">
                <a16:creationId xmlns:a16="http://schemas.microsoft.com/office/drawing/2014/main" id="{926D4526-8947-40B3-949F-64959D60EA4E}"/>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945E04B7-FC12-4715-89C6-1AFED21F6F78}"/>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9E51B05D-98BA-4F41-BB28-EFDEB440F8CC}"/>
              </a:ext>
            </a:extLst>
          </p:cNvPr>
          <p:cNvPicPr>
            <a:picLocks noGrp="1" noChangeAspect="1"/>
          </p:cNvPicPr>
          <p:nvPr>
            <p:ph idx="4294967295"/>
          </p:nvPr>
        </p:nvPicPr>
        <p:blipFill>
          <a:blip r:embed="rId2"/>
          <a:stretch>
            <a:fillRect/>
          </a:stretch>
        </p:blipFill>
        <p:spPr>
          <a:xfrm>
            <a:off x="2566987" y="1483063"/>
            <a:ext cx="7058025" cy="4351338"/>
          </a:xfrm>
          <a:prstGeom prst="rect">
            <a:avLst/>
          </a:prstGeom>
        </p:spPr>
      </p:pic>
    </p:spTree>
    <p:extLst>
      <p:ext uri="{BB962C8B-B14F-4D97-AF65-F5344CB8AC3E}">
        <p14:creationId xmlns:p14="http://schemas.microsoft.com/office/powerpoint/2010/main" val="1772906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Open Items (AZDO)</a:t>
            </a:r>
          </a:p>
        </p:txBody>
      </p:sp>
      <p:sp>
        <p:nvSpPr>
          <p:cNvPr id="3" name="Text Placeholder 2">
            <a:extLst>
              <a:ext uri="{FF2B5EF4-FFF2-40B4-BE49-F238E27FC236}">
                <a16:creationId xmlns:a16="http://schemas.microsoft.com/office/drawing/2014/main" id="{8C4EE207-255C-496D-8480-3380526F1CD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756555AF-0B88-42CB-B441-981353610DD2}"/>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48291923-AECA-4BAF-AACE-96FF8EFC19A3}"/>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3127606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Support Issues</a:t>
            </a:r>
          </a:p>
        </p:txBody>
      </p:sp>
      <p:sp>
        <p:nvSpPr>
          <p:cNvPr id="3" name="Text Placeholder 2">
            <a:extLst>
              <a:ext uri="{FF2B5EF4-FFF2-40B4-BE49-F238E27FC236}">
                <a16:creationId xmlns:a16="http://schemas.microsoft.com/office/drawing/2014/main" id="{9CD48573-C7FB-4CDF-A7A7-585B501CC72E}"/>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632286CE-1B76-464F-8B4E-C10F0BB5CE22}"/>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BC2F639D-F58E-4FDD-8AEA-743AA2E718EF}"/>
              </a:ext>
            </a:extLst>
          </p:cNvPr>
          <p:cNvPicPr>
            <a:picLocks noGrp="1" noChangeAspect="1"/>
          </p:cNvPicPr>
          <p:nvPr>
            <p:ph idx="4294967295"/>
          </p:nvPr>
        </p:nvPicPr>
        <p:blipFill>
          <a:blip r:embed="rId2"/>
          <a:stretch>
            <a:fillRect/>
          </a:stretch>
        </p:blipFill>
        <p:spPr>
          <a:xfrm>
            <a:off x="2182812" y="1494461"/>
            <a:ext cx="7826375" cy="4351338"/>
          </a:xfrm>
          <a:prstGeom prst="rect">
            <a:avLst/>
          </a:prstGeom>
        </p:spPr>
      </p:pic>
    </p:spTree>
    <p:extLst>
      <p:ext uri="{BB962C8B-B14F-4D97-AF65-F5344CB8AC3E}">
        <p14:creationId xmlns:p14="http://schemas.microsoft.com/office/powerpoint/2010/main" val="3438679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Service Requests (DSE)</a:t>
            </a:r>
          </a:p>
        </p:txBody>
      </p:sp>
      <p:sp>
        <p:nvSpPr>
          <p:cNvPr id="3" name="Text Placeholder 2">
            <a:extLst>
              <a:ext uri="{FF2B5EF4-FFF2-40B4-BE49-F238E27FC236}">
                <a16:creationId xmlns:a16="http://schemas.microsoft.com/office/drawing/2014/main" id="{FCDBD880-18E8-4130-951F-24F391E40A2B}"/>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A5265119-D82A-453E-AF9C-0000DFD892F4}"/>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680942F9-B900-4C1D-9C8E-39E51E22A5A2}"/>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3722015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Hotfix Requests</a:t>
            </a:r>
          </a:p>
        </p:txBody>
      </p:sp>
      <p:sp>
        <p:nvSpPr>
          <p:cNvPr id="3" name="Text Placeholder 2">
            <a:extLst>
              <a:ext uri="{FF2B5EF4-FFF2-40B4-BE49-F238E27FC236}">
                <a16:creationId xmlns:a16="http://schemas.microsoft.com/office/drawing/2014/main" id="{82F5318F-9255-4C67-900D-6821322E5920}"/>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31F361D0-812D-4A75-856B-1A90CC284C02}"/>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8033B627-8CA6-4ED3-B288-FBF0030BD651}"/>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396696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normAutofit fontScale="90000"/>
          </a:bodyPr>
          <a:lstStyle/>
          <a:p>
            <a:r>
              <a:rPr lang="en-US" dirty="0"/>
              <a:t>Work Items – Extensibility Support Requests</a:t>
            </a:r>
          </a:p>
        </p:txBody>
      </p:sp>
      <p:sp>
        <p:nvSpPr>
          <p:cNvPr id="3" name="Text Placeholder 2">
            <a:extLst>
              <a:ext uri="{FF2B5EF4-FFF2-40B4-BE49-F238E27FC236}">
                <a16:creationId xmlns:a16="http://schemas.microsoft.com/office/drawing/2014/main" id="{2F361235-1567-45FE-B1E5-B7F819101B0E}"/>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BC64CC50-2A33-4C60-AA32-420CEF4476CA}"/>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D2A31C40-806C-458F-AC48-88BC6D04FC39}"/>
              </a:ext>
            </a:extLst>
          </p:cNvPr>
          <p:cNvPicPr>
            <a:picLocks noGrp="1" noChangeAspect="1"/>
          </p:cNvPicPr>
          <p:nvPr>
            <p:ph idx="4294967295"/>
          </p:nvPr>
        </p:nvPicPr>
        <p:blipFill>
          <a:blip r:embed="rId2"/>
          <a:stretch>
            <a:fillRect/>
          </a:stretch>
        </p:blipFill>
        <p:spPr>
          <a:xfrm>
            <a:off x="1638300" y="1494461"/>
            <a:ext cx="8915400" cy="4351338"/>
          </a:xfrm>
          <a:prstGeom prst="rect">
            <a:avLst/>
          </a:prstGeom>
        </p:spPr>
      </p:pic>
    </p:spTree>
    <p:extLst>
      <p:ext uri="{BB962C8B-B14F-4D97-AF65-F5344CB8AC3E}">
        <p14:creationId xmlns:p14="http://schemas.microsoft.com/office/powerpoint/2010/main" val="277113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normAutofit fontScale="90000"/>
          </a:bodyPr>
          <a:lstStyle/>
          <a:p>
            <a:r>
              <a:rPr lang="en-US" dirty="0"/>
              <a:t>Work Items – Extensibility Support Requests</a:t>
            </a:r>
          </a:p>
        </p:txBody>
      </p:sp>
      <p:sp>
        <p:nvSpPr>
          <p:cNvPr id="3" name="Text Placeholder 2">
            <a:extLst>
              <a:ext uri="{FF2B5EF4-FFF2-40B4-BE49-F238E27FC236}">
                <a16:creationId xmlns:a16="http://schemas.microsoft.com/office/drawing/2014/main" id="{AE5B7885-6E28-4901-9A11-30EF3303A967}"/>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336F9E6F-AA41-43A2-A0C2-25D66312090C}"/>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7893EAE8-91F0-42AA-949D-BA418E8B20F5}"/>
              </a:ext>
            </a:extLst>
          </p:cNvPr>
          <p:cNvPicPr>
            <a:picLocks noGrp="1" noChangeAspect="1"/>
          </p:cNvPicPr>
          <p:nvPr>
            <p:ph idx="4294967295"/>
          </p:nvPr>
        </p:nvPicPr>
        <p:blipFill>
          <a:blip r:embed="rId2"/>
          <a:stretch>
            <a:fillRect/>
          </a:stretch>
        </p:blipFill>
        <p:spPr>
          <a:xfrm>
            <a:off x="2408237" y="1494461"/>
            <a:ext cx="7375525" cy="4351338"/>
          </a:xfrm>
          <a:prstGeom prst="rect">
            <a:avLst/>
          </a:prstGeom>
        </p:spPr>
      </p:pic>
    </p:spTree>
    <p:extLst>
      <p:ext uri="{BB962C8B-B14F-4D97-AF65-F5344CB8AC3E}">
        <p14:creationId xmlns:p14="http://schemas.microsoft.com/office/powerpoint/2010/main" val="21110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Overall Solution for D365FO</a:t>
            </a:r>
          </a:p>
        </p:txBody>
      </p:sp>
      <p:sp>
        <p:nvSpPr>
          <p:cNvPr id="2" name="Text Placeholder 1">
            <a:extLst>
              <a:ext uri="{FF2B5EF4-FFF2-40B4-BE49-F238E27FC236}">
                <a16:creationId xmlns:a16="http://schemas.microsoft.com/office/drawing/2014/main" id="{3F672116-2A87-4F81-B019-46CF44BDD2D3}"/>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86B9C7A3-FD57-481A-AA5F-F03EE981A563}"/>
              </a:ext>
            </a:extLst>
          </p:cNvPr>
          <p:cNvSpPr>
            <a:spLocks noGrp="1"/>
          </p:cNvSpPr>
          <p:nvPr>
            <p:ph type="body" sz="quarter" idx="13"/>
          </p:nvPr>
        </p:nvSpPr>
        <p:spPr/>
        <p:txBody>
          <a:bodyPr/>
          <a:lstStyle/>
          <a:p>
            <a:endParaRPr lang="en-US"/>
          </a:p>
        </p:txBody>
      </p:sp>
      <p:pic>
        <p:nvPicPr>
          <p:cNvPr id="6" name="Picture 2" descr="Cloud architecture">
            <a:extLst>
              <a:ext uri="{FF2B5EF4-FFF2-40B4-BE49-F238E27FC236}">
                <a16:creationId xmlns:a16="http://schemas.microsoft.com/office/drawing/2014/main" id="{97B3DB09-35ED-4468-B772-6D17203598EE}"/>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55975" y="1276449"/>
            <a:ext cx="5480050" cy="457676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7176887-29CF-4814-B4E1-6D2EBB7C5337}"/>
              </a:ext>
            </a:extLst>
          </p:cNvPr>
          <p:cNvSpPr/>
          <p:nvPr/>
        </p:nvSpPr>
        <p:spPr>
          <a:xfrm>
            <a:off x="2080727" y="3256383"/>
            <a:ext cx="1275248" cy="345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7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D9D0472-DDBF-4D3D-8044-C9E97531F5FB}"/>
              </a:ext>
            </a:extLst>
          </p:cNvPr>
          <p:cNvSpPr>
            <a:spLocks noGrp="1"/>
          </p:cNvSpPr>
          <p:nvPr>
            <p:ph type="pic" sz="quarter" idx="10"/>
          </p:nvPr>
        </p:nvSpPr>
        <p:spPr/>
      </p:sp>
      <p:sp>
        <p:nvSpPr>
          <p:cNvPr id="4" name="Title 3">
            <a:extLst>
              <a:ext uri="{FF2B5EF4-FFF2-40B4-BE49-F238E27FC236}">
                <a16:creationId xmlns:a16="http://schemas.microsoft.com/office/drawing/2014/main" id="{1E18CCEE-C2E4-4C98-9C5F-948B60A8B851}"/>
              </a:ext>
            </a:extLst>
          </p:cNvPr>
          <p:cNvSpPr>
            <a:spLocks noGrp="1"/>
          </p:cNvSpPr>
          <p:nvPr>
            <p:ph type="title"/>
          </p:nvPr>
        </p:nvSpPr>
        <p:spPr/>
        <p:txBody>
          <a:bodyPr/>
          <a:lstStyle/>
          <a:p>
            <a:r>
              <a:rPr lang="en-US" dirty="0">
                <a:solidFill>
                  <a:schemeClr val="tx1"/>
                </a:solidFill>
              </a:rPr>
              <a:t>Topologies &amp; Tiers</a:t>
            </a:r>
          </a:p>
        </p:txBody>
      </p:sp>
    </p:spTree>
    <p:extLst>
      <p:ext uri="{BB962C8B-B14F-4D97-AF65-F5344CB8AC3E}">
        <p14:creationId xmlns:p14="http://schemas.microsoft.com/office/powerpoint/2010/main" val="947512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75812A-017F-495E-8E52-57C971250E49}"/>
              </a:ext>
            </a:extLst>
          </p:cNvPr>
          <p:cNvSpPr>
            <a:spLocks noGrp="1"/>
          </p:cNvSpPr>
          <p:nvPr>
            <p:ph type="pic" sz="quarter" idx="14"/>
          </p:nvPr>
        </p:nvSpPr>
        <p:spPr/>
      </p:sp>
      <p:sp>
        <p:nvSpPr>
          <p:cNvPr id="3" name="Content Placeholder 2">
            <a:extLst>
              <a:ext uri="{FF2B5EF4-FFF2-40B4-BE49-F238E27FC236}">
                <a16:creationId xmlns:a16="http://schemas.microsoft.com/office/drawing/2014/main" id="{7315A63C-6A1A-4204-81ED-C12548DB1C28}"/>
              </a:ext>
            </a:extLst>
          </p:cNvPr>
          <p:cNvSpPr>
            <a:spLocks noGrp="1"/>
          </p:cNvSpPr>
          <p:nvPr>
            <p:ph type="body" sz="quarter" idx="12"/>
          </p:nvPr>
        </p:nvSpPr>
        <p:spPr/>
        <p:txBody>
          <a:bodyPr/>
          <a:lstStyle/>
          <a:p>
            <a:r>
              <a:rPr lang="en-US" dirty="0"/>
              <a:t>Describes the composition of the environment</a:t>
            </a:r>
          </a:p>
          <a:p>
            <a:pPr lvl="1"/>
            <a:r>
              <a:rPr lang="en-US" dirty="0"/>
              <a:t>Develop</a:t>
            </a:r>
          </a:p>
          <a:p>
            <a:pPr lvl="1"/>
            <a:r>
              <a:rPr lang="en-US" strike="sngStrike" dirty="0"/>
              <a:t>Build and Test</a:t>
            </a:r>
          </a:p>
          <a:p>
            <a:pPr lvl="1"/>
            <a:r>
              <a:rPr lang="en-US" dirty="0"/>
              <a:t>Standard Acceptance Test</a:t>
            </a:r>
          </a:p>
          <a:p>
            <a:pPr lvl="1"/>
            <a:r>
              <a:rPr lang="en-US" dirty="0"/>
              <a:t>Demo</a:t>
            </a:r>
          </a:p>
          <a:p>
            <a:pPr lvl="1"/>
            <a:r>
              <a:rPr lang="en-US" dirty="0"/>
              <a:t>Operations (Production)</a:t>
            </a:r>
          </a:p>
          <a:p>
            <a:pPr lvl="1"/>
            <a:endParaRPr lang="en-US" dirty="0"/>
          </a:p>
        </p:txBody>
      </p:sp>
      <p:sp>
        <p:nvSpPr>
          <p:cNvPr id="9" name="Text Placeholder 8">
            <a:extLst>
              <a:ext uri="{FF2B5EF4-FFF2-40B4-BE49-F238E27FC236}">
                <a16:creationId xmlns:a16="http://schemas.microsoft.com/office/drawing/2014/main" id="{823D0415-4250-4E25-BC5C-E0CC1269783F}"/>
              </a:ext>
            </a:extLst>
          </p:cNvPr>
          <p:cNvSpPr>
            <a:spLocks noGrp="1"/>
          </p:cNvSpPr>
          <p:nvPr>
            <p:ph type="body" sz="quarter" idx="15"/>
          </p:nvPr>
        </p:nvSpPr>
        <p:spPr/>
        <p:txBody>
          <a:bodyPr/>
          <a:lstStyle/>
          <a:p>
            <a:endParaRPr lang="en-US"/>
          </a:p>
        </p:txBody>
      </p:sp>
      <p:sp>
        <p:nvSpPr>
          <p:cNvPr id="2" name="Title 1">
            <a:extLst>
              <a:ext uri="{FF2B5EF4-FFF2-40B4-BE49-F238E27FC236}">
                <a16:creationId xmlns:a16="http://schemas.microsoft.com/office/drawing/2014/main" id="{050C19F3-0C77-4435-8A04-D16C0C9ABF38}"/>
              </a:ext>
            </a:extLst>
          </p:cNvPr>
          <p:cNvSpPr>
            <a:spLocks noGrp="1"/>
          </p:cNvSpPr>
          <p:nvPr>
            <p:ph type="title"/>
          </p:nvPr>
        </p:nvSpPr>
        <p:spPr/>
        <p:txBody>
          <a:bodyPr/>
          <a:lstStyle/>
          <a:p>
            <a:r>
              <a:rPr lang="en-US" dirty="0">
                <a:solidFill>
                  <a:schemeClr val="tx1"/>
                </a:solidFill>
              </a:rPr>
              <a:t>What is a topology?</a:t>
            </a:r>
          </a:p>
        </p:txBody>
      </p:sp>
      <p:sp>
        <p:nvSpPr>
          <p:cNvPr id="7" name="Text Placeholder 6">
            <a:extLst>
              <a:ext uri="{FF2B5EF4-FFF2-40B4-BE49-F238E27FC236}">
                <a16:creationId xmlns:a16="http://schemas.microsoft.com/office/drawing/2014/main" id="{B56E8715-4D90-4346-8875-80ADD7702106}"/>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C91BD3D4-E6A7-4592-876C-6596E0DE080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B3F7D72C-3882-4843-AECC-3D4A6EA234F1}"/>
              </a:ext>
            </a:extLst>
          </p:cNvPr>
          <p:cNvPicPr>
            <a:picLocks noChangeAspect="1"/>
          </p:cNvPicPr>
          <p:nvPr/>
        </p:nvPicPr>
        <p:blipFill>
          <a:blip r:embed="rId3"/>
          <a:stretch>
            <a:fillRect/>
          </a:stretch>
        </p:blipFill>
        <p:spPr>
          <a:xfrm>
            <a:off x="6590950" y="2283771"/>
            <a:ext cx="3666667" cy="2771429"/>
          </a:xfrm>
          <a:prstGeom prst="rect">
            <a:avLst/>
          </a:prstGeom>
        </p:spPr>
      </p:pic>
    </p:spTree>
    <p:extLst>
      <p:ext uri="{BB962C8B-B14F-4D97-AF65-F5344CB8AC3E}">
        <p14:creationId xmlns:p14="http://schemas.microsoft.com/office/powerpoint/2010/main" val="90796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69D3BD1-D984-4BAF-AF08-864CF317F93F}"/>
              </a:ext>
            </a:extLst>
          </p:cNvPr>
          <p:cNvSpPr>
            <a:spLocks noGrp="1"/>
          </p:cNvSpPr>
          <p:nvPr>
            <p:ph type="pic" sz="quarter" idx="14"/>
          </p:nvPr>
        </p:nvSpPr>
        <p:spPr/>
      </p:sp>
      <p:sp>
        <p:nvSpPr>
          <p:cNvPr id="3" name="Content Placeholder 2">
            <a:extLst>
              <a:ext uri="{FF2B5EF4-FFF2-40B4-BE49-F238E27FC236}">
                <a16:creationId xmlns:a16="http://schemas.microsoft.com/office/drawing/2014/main" id="{8A39C87C-869C-4BF0-B421-A0DFA7E06688}"/>
              </a:ext>
            </a:extLst>
          </p:cNvPr>
          <p:cNvSpPr>
            <a:spLocks noGrp="1"/>
          </p:cNvSpPr>
          <p:nvPr>
            <p:ph type="body" sz="quarter" idx="12"/>
          </p:nvPr>
        </p:nvSpPr>
        <p:spPr/>
        <p:txBody>
          <a:bodyPr/>
          <a:lstStyle/>
          <a:p>
            <a:r>
              <a:rPr lang="en-US" dirty="0"/>
              <a:t>Why it exists – what it is for</a:t>
            </a:r>
          </a:p>
          <a:p>
            <a:pPr lvl="1"/>
            <a:r>
              <a:rPr lang="en-US" dirty="0"/>
              <a:t>Development</a:t>
            </a:r>
          </a:p>
          <a:p>
            <a:pPr lvl="1"/>
            <a:r>
              <a:rPr lang="en-US" dirty="0"/>
              <a:t>System Test</a:t>
            </a:r>
          </a:p>
          <a:p>
            <a:pPr lvl="1"/>
            <a:r>
              <a:rPr lang="en-US" dirty="0"/>
              <a:t>UAT</a:t>
            </a:r>
          </a:p>
          <a:p>
            <a:pPr lvl="1"/>
            <a:r>
              <a:rPr lang="en-US" dirty="0"/>
              <a:t>Performance Test</a:t>
            </a:r>
          </a:p>
          <a:p>
            <a:pPr lvl="1"/>
            <a:r>
              <a:rPr lang="en-US" dirty="0"/>
              <a:t>Training</a:t>
            </a:r>
          </a:p>
          <a:p>
            <a:pPr lvl="1"/>
            <a:r>
              <a:rPr lang="en-US" dirty="0"/>
              <a:t>Operations</a:t>
            </a:r>
          </a:p>
        </p:txBody>
      </p:sp>
      <p:sp>
        <p:nvSpPr>
          <p:cNvPr id="10" name="Text Placeholder 9">
            <a:extLst>
              <a:ext uri="{FF2B5EF4-FFF2-40B4-BE49-F238E27FC236}">
                <a16:creationId xmlns:a16="http://schemas.microsoft.com/office/drawing/2014/main" id="{038CC1F8-4918-4064-9F5C-1E8D65B7A25F}"/>
              </a:ext>
            </a:extLst>
          </p:cNvPr>
          <p:cNvSpPr>
            <a:spLocks noGrp="1"/>
          </p:cNvSpPr>
          <p:nvPr>
            <p:ph type="body" sz="quarter" idx="15"/>
          </p:nvPr>
        </p:nvSpPr>
        <p:spPr/>
        <p:txBody>
          <a:bodyPr/>
          <a:lstStyle/>
          <a:p>
            <a:endParaRPr lang="en-US"/>
          </a:p>
        </p:txBody>
      </p:sp>
      <p:sp>
        <p:nvSpPr>
          <p:cNvPr id="2" name="Title 1">
            <a:extLst>
              <a:ext uri="{FF2B5EF4-FFF2-40B4-BE49-F238E27FC236}">
                <a16:creationId xmlns:a16="http://schemas.microsoft.com/office/drawing/2014/main" id="{DC3FEB0C-3109-4BFD-A2E1-7951FC6DC458}"/>
              </a:ext>
            </a:extLst>
          </p:cNvPr>
          <p:cNvSpPr>
            <a:spLocks noGrp="1"/>
          </p:cNvSpPr>
          <p:nvPr>
            <p:ph type="title"/>
          </p:nvPr>
        </p:nvSpPr>
        <p:spPr/>
        <p:txBody>
          <a:bodyPr/>
          <a:lstStyle/>
          <a:p>
            <a:r>
              <a:rPr lang="en-US" dirty="0">
                <a:solidFill>
                  <a:schemeClr val="tx1"/>
                </a:solidFill>
              </a:rPr>
              <a:t>What is an environment purpose?</a:t>
            </a:r>
          </a:p>
        </p:txBody>
      </p:sp>
      <p:pic>
        <p:nvPicPr>
          <p:cNvPr id="4" name="Picture 3">
            <a:extLst>
              <a:ext uri="{FF2B5EF4-FFF2-40B4-BE49-F238E27FC236}">
                <a16:creationId xmlns:a16="http://schemas.microsoft.com/office/drawing/2014/main" id="{056E8AEB-6A67-4971-99C7-333FCD9403E4}"/>
              </a:ext>
            </a:extLst>
          </p:cNvPr>
          <p:cNvPicPr>
            <a:picLocks noChangeAspect="1"/>
          </p:cNvPicPr>
          <p:nvPr/>
        </p:nvPicPr>
        <p:blipFill>
          <a:blip r:embed="rId2"/>
          <a:stretch>
            <a:fillRect/>
          </a:stretch>
        </p:blipFill>
        <p:spPr>
          <a:xfrm>
            <a:off x="6873624" y="1825625"/>
            <a:ext cx="3790476" cy="3571429"/>
          </a:xfrm>
          <a:prstGeom prst="rect">
            <a:avLst/>
          </a:prstGeom>
        </p:spPr>
      </p:pic>
    </p:spTree>
    <p:extLst>
      <p:ext uri="{BB962C8B-B14F-4D97-AF65-F5344CB8AC3E}">
        <p14:creationId xmlns:p14="http://schemas.microsoft.com/office/powerpoint/2010/main" val="26576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E46D8F3-97BB-4F3F-89B1-43D97D5264D7}"/>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solidFill>
                  <a:schemeClr val="tx1"/>
                </a:solidFill>
              </a:rPr>
              <a:t>What is a tier?</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Describe the scale or size of the environment</a:t>
            </a:r>
          </a:p>
          <a:p>
            <a:pPr lvl="1"/>
            <a:r>
              <a:rPr lang="en-US" dirty="0"/>
              <a:t>Tier 1 – 5</a:t>
            </a:r>
          </a:p>
          <a:p>
            <a:pPr lvl="1"/>
            <a:r>
              <a:rPr lang="en-US" dirty="0"/>
              <a:t>1 is the smallest</a:t>
            </a:r>
          </a:p>
          <a:p>
            <a:pPr lvl="1"/>
            <a:r>
              <a:rPr lang="en-US" dirty="0"/>
              <a:t>5 is the largest</a:t>
            </a:r>
          </a:p>
          <a:p>
            <a:pPr lvl="1"/>
            <a:r>
              <a:rPr lang="en-US" dirty="0"/>
              <a:t>Sizing to tier is relative and does not translate to exact number of specific with specific roles</a:t>
            </a:r>
          </a:p>
          <a:p>
            <a:pPr lvl="1"/>
            <a:r>
              <a:rPr lang="en-US" dirty="0"/>
              <a:t>I.e.; T5 could be 20 or 50 AOS servers</a:t>
            </a:r>
          </a:p>
          <a:p>
            <a:pPr lvl="1"/>
            <a:r>
              <a:rPr lang="en-US" dirty="0"/>
              <a:t>Sizing worksheet (Don’t forget it)</a:t>
            </a:r>
          </a:p>
        </p:txBody>
      </p:sp>
      <p:sp>
        <p:nvSpPr>
          <p:cNvPr id="10" name="Text Placeholder 9">
            <a:extLst>
              <a:ext uri="{FF2B5EF4-FFF2-40B4-BE49-F238E27FC236}">
                <a16:creationId xmlns:a16="http://schemas.microsoft.com/office/drawing/2014/main" id="{F46BF9DE-0F28-4425-9EA7-CFFD3ED38F7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045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0D1-F002-479D-921E-7E42B8C04D5E}"/>
              </a:ext>
            </a:extLst>
          </p:cNvPr>
          <p:cNvSpPr>
            <a:spLocks noGrp="1"/>
          </p:cNvSpPr>
          <p:nvPr>
            <p:ph type="title"/>
          </p:nvPr>
        </p:nvSpPr>
        <p:spPr/>
        <p:txBody>
          <a:bodyPr/>
          <a:lstStyle/>
          <a:p>
            <a:r>
              <a:rPr lang="en-US" dirty="0"/>
              <a:t>Tier Chart</a:t>
            </a:r>
          </a:p>
        </p:txBody>
      </p:sp>
      <p:sp>
        <p:nvSpPr>
          <p:cNvPr id="7" name="Text Placeholder 6">
            <a:extLst>
              <a:ext uri="{FF2B5EF4-FFF2-40B4-BE49-F238E27FC236}">
                <a16:creationId xmlns:a16="http://schemas.microsoft.com/office/drawing/2014/main" id="{910955F1-AA36-4572-A2D5-D6EB637FA117}"/>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0832DABD-08FD-4B0F-B15C-6BE6B3477880}"/>
              </a:ext>
            </a:extLst>
          </p:cNvPr>
          <p:cNvSpPr>
            <a:spLocks noGrp="1"/>
          </p:cNvSpPr>
          <p:nvPr>
            <p:ph type="body" sz="quarter" idx="13"/>
          </p:nvPr>
        </p:nvSpPr>
        <p:spPr/>
        <p:txBody>
          <a:bodyPr/>
          <a:lstStyle/>
          <a:p>
            <a:endParaRPr lang="en-US"/>
          </a:p>
        </p:txBody>
      </p:sp>
      <p:pic>
        <p:nvPicPr>
          <p:cNvPr id="2050" name="Picture 2" descr="Environment purpose and complexity">
            <a:extLst>
              <a:ext uri="{FF2B5EF4-FFF2-40B4-BE49-F238E27FC236}">
                <a16:creationId xmlns:a16="http://schemas.microsoft.com/office/drawing/2014/main" id="{EE21E4A8-0830-42E9-AC2C-A5F51DEEB30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38200" y="1494461"/>
            <a:ext cx="10515600" cy="441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3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7CB1223-53C9-4447-B85B-AAFE2FA96E0F}"/>
              </a:ext>
            </a:extLst>
          </p:cNvPr>
          <p:cNvSpPr>
            <a:spLocks noGrp="1"/>
          </p:cNvSpPr>
          <p:nvPr>
            <p:ph type="pic" sz="quarter" idx="14"/>
          </p:nvPr>
        </p:nvSpPr>
        <p:spPr/>
      </p:sp>
      <p:sp>
        <p:nvSpPr>
          <p:cNvPr id="3" name="Content Placeholder 2">
            <a:extLst>
              <a:ext uri="{FF2B5EF4-FFF2-40B4-BE49-F238E27FC236}">
                <a16:creationId xmlns:a16="http://schemas.microsoft.com/office/drawing/2014/main" id="{8D9E378B-15E6-495F-97C1-2F2589A535BE}"/>
              </a:ext>
            </a:extLst>
          </p:cNvPr>
          <p:cNvSpPr>
            <a:spLocks noGrp="1"/>
          </p:cNvSpPr>
          <p:nvPr>
            <p:ph type="body" sz="quarter" idx="12"/>
          </p:nvPr>
        </p:nvSpPr>
        <p:spPr/>
        <p:txBody>
          <a:bodyPr>
            <a:normAutofit/>
          </a:bodyPr>
          <a:lstStyle/>
          <a:p>
            <a:r>
              <a:rPr lang="en-US" dirty="0"/>
              <a:t>Standard</a:t>
            </a:r>
          </a:p>
          <a:p>
            <a:pPr lvl="1"/>
            <a:r>
              <a:rPr lang="en-US" dirty="0"/>
              <a:t>Included as part of license, no separate cost</a:t>
            </a:r>
          </a:p>
          <a:p>
            <a:pPr lvl="1"/>
            <a:r>
              <a:rPr lang="en-US" dirty="0"/>
              <a:t>Managed by Microsoft</a:t>
            </a:r>
          </a:p>
          <a:p>
            <a:pPr lvl="1"/>
            <a:r>
              <a:rPr lang="en-US" dirty="0"/>
              <a:t>Includes</a:t>
            </a:r>
          </a:p>
          <a:p>
            <a:pPr lvl="2"/>
            <a:r>
              <a:rPr lang="en-US" dirty="0"/>
              <a:t>Production</a:t>
            </a:r>
          </a:p>
          <a:p>
            <a:pPr lvl="2"/>
            <a:r>
              <a:rPr lang="en-US" dirty="0"/>
              <a:t>UAT (Tier 2)</a:t>
            </a:r>
          </a:p>
        </p:txBody>
      </p:sp>
      <p:sp>
        <p:nvSpPr>
          <p:cNvPr id="4" name="Content Placeholder 3">
            <a:extLst>
              <a:ext uri="{FF2B5EF4-FFF2-40B4-BE49-F238E27FC236}">
                <a16:creationId xmlns:a16="http://schemas.microsoft.com/office/drawing/2014/main" id="{A5AC78DF-61C3-43C6-9041-A9B9F662AE5C}"/>
              </a:ext>
            </a:extLst>
          </p:cNvPr>
          <p:cNvSpPr>
            <a:spLocks noGrp="1"/>
          </p:cNvSpPr>
          <p:nvPr>
            <p:ph type="body" sz="quarter" idx="15"/>
          </p:nvPr>
        </p:nvSpPr>
        <p:spPr/>
        <p:txBody>
          <a:bodyPr>
            <a:normAutofit/>
          </a:bodyPr>
          <a:lstStyle/>
          <a:p>
            <a:r>
              <a:rPr lang="en-US" dirty="0"/>
              <a:t>Add-On</a:t>
            </a:r>
          </a:p>
          <a:p>
            <a:pPr lvl="1"/>
            <a:r>
              <a:rPr lang="en-US" dirty="0"/>
              <a:t>Not included as par to of license</a:t>
            </a:r>
          </a:p>
          <a:p>
            <a:pPr lvl="1"/>
            <a:r>
              <a:rPr lang="en-US" dirty="0"/>
              <a:t>Additional SKU billed annually based on EA</a:t>
            </a:r>
          </a:p>
          <a:p>
            <a:pPr lvl="1"/>
            <a:r>
              <a:rPr lang="en-US" dirty="0"/>
              <a:t>No Azure cost</a:t>
            </a:r>
          </a:p>
          <a:p>
            <a:pPr lvl="1"/>
            <a:r>
              <a:rPr lang="en-US" dirty="0"/>
              <a:t>Managed by Microsoft</a:t>
            </a:r>
          </a:p>
          <a:p>
            <a:pPr lvl="1"/>
            <a:r>
              <a:rPr lang="en-US" dirty="0"/>
              <a:t>Example</a:t>
            </a:r>
          </a:p>
          <a:p>
            <a:pPr lvl="2"/>
            <a:r>
              <a:rPr lang="en-US" dirty="0"/>
              <a:t>an add-on environment might be an additional Tier-4 environment for performance testing. </a:t>
            </a:r>
          </a:p>
        </p:txBody>
      </p:sp>
      <p:sp>
        <p:nvSpPr>
          <p:cNvPr id="2" name="Title 1">
            <a:extLst>
              <a:ext uri="{FF2B5EF4-FFF2-40B4-BE49-F238E27FC236}">
                <a16:creationId xmlns:a16="http://schemas.microsoft.com/office/drawing/2014/main" id="{0DD45801-9C56-4270-98FC-952A70B08D58}"/>
              </a:ext>
            </a:extLst>
          </p:cNvPr>
          <p:cNvSpPr>
            <a:spLocks noGrp="1"/>
          </p:cNvSpPr>
          <p:nvPr>
            <p:ph type="title"/>
          </p:nvPr>
        </p:nvSpPr>
        <p:spPr/>
        <p:txBody>
          <a:bodyPr/>
          <a:lstStyle/>
          <a:p>
            <a:r>
              <a:rPr lang="en-US" dirty="0">
                <a:solidFill>
                  <a:schemeClr val="tx1"/>
                </a:solidFill>
              </a:rPr>
              <a:t>What is an environment type?</a:t>
            </a:r>
          </a:p>
        </p:txBody>
      </p:sp>
    </p:spTree>
    <p:extLst>
      <p:ext uri="{BB962C8B-B14F-4D97-AF65-F5344CB8AC3E}">
        <p14:creationId xmlns:p14="http://schemas.microsoft.com/office/powerpoint/2010/main" val="23985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D46A0CE-74C9-41A1-BAEA-51CC39E83D92}"/>
              </a:ext>
            </a:extLst>
          </p:cNvPr>
          <p:cNvSpPr>
            <a:spLocks noGrp="1"/>
          </p:cNvSpPr>
          <p:nvPr>
            <p:ph type="pic" sz="quarter" idx="14"/>
          </p:nvPr>
        </p:nvSpPr>
        <p:spPr/>
      </p:sp>
      <p:sp>
        <p:nvSpPr>
          <p:cNvPr id="3" name="Content Placeholder 2">
            <a:extLst>
              <a:ext uri="{FF2B5EF4-FFF2-40B4-BE49-F238E27FC236}">
                <a16:creationId xmlns:a16="http://schemas.microsoft.com/office/drawing/2014/main" id="{720AC062-8780-4838-9A80-D1C8F0A133C8}"/>
              </a:ext>
            </a:extLst>
          </p:cNvPr>
          <p:cNvSpPr>
            <a:spLocks noGrp="1"/>
          </p:cNvSpPr>
          <p:nvPr>
            <p:ph type="body" sz="quarter" idx="12"/>
          </p:nvPr>
        </p:nvSpPr>
        <p:spPr/>
        <p:txBody>
          <a:bodyPr>
            <a:normAutofit/>
          </a:bodyPr>
          <a:lstStyle/>
          <a:p>
            <a:r>
              <a:rPr lang="en-US" dirty="0"/>
              <a:t>Cloud-Hosted</a:t>
            </a:r>
          </a:p>
          <a:p>
            <a:pPr lvl="1"/>
            <a:r>
              <a:rPr lang="en-US" dirty="0"/>
              <a:t>Not included in licensing</a:t>
            </a:r>
          </a:p>
          <a:p>
            <a:pPr lvl="1"/>
            <a:r>
              <a:rPr lang="en-US" dirty="0"/>
              <a:t>Additional Azure cost billed at standard rates</a:t>
            </a:r>
          </a:p>
          <a:p>
            <a:pPr lvl="1"/>
            <a:r>
              <a:rPr lang="en-US" dirty="0"/>
              <a:t>Not managed by Microsoft</a:t>
            </a:r>
          </a:p>
          <a:p>
            <a:pPr lvl="1"/>
            <a:r>
              <a:rPr lang="en-US" dirty="0"/>
              <a:t>Can be used for Demo, Development or Build purposes</a:t>
            </a:r>
          </a:p>
        </p:txBody>
      </p:sp>
      <p:sp>
        <p:nvSpPr>
          <p:cNvPr id="4" name="Content Placeholder 3">
            <a:extLst>
              <a:ext uri="{FF2B5EF4-FFF2-40B4-BE49-F238E27FC236}">
                <a16:creationId xmlns:a16="http://schemas.microsoft.com/office/drawing/2014/main" id="{82551AFA-F732-4F0D-90DF-65211EF4A832}"/>
              </a:ext>
            </a:extLst>
          </p:cNvPr>
          <p:cNvSpPr>
            <a:spLocks noGrp="1"/>
          </p:cNvSpPr>
          <p:nvPr>
            <p:ph type="body" sz="quarter" idx="15"/>
          </p:nvPr>
        </p:nvSpPr>
        <p:spPr/>
        <p:txBody>
          <a:bodyPr>
            <a:normAutofit/>
          </a:bodyPr>
          <a:lstStyle/>
          <a:p>
            <a:r>
              <a:rPr lang="en-US" dirty="0"/>
              <a:t>Environment Image (VHD)</a:t>
            </a:r>
          </a:p>
          <a:p>
            <a:pPr lvl="1"/>
            <a:r>
              <a:rPr lang="en-US" dirty="0"/>
              <a:t>Hosted On-premise </a:t>
            </a:r>
          </a:p>
          <a:p>
            <a:pPr lvl="1"/>
            <a:r>
              <a:rPr lang="en-US" dirty="0"/>
              <a:t>Hyper-V VHD</a:t>
            </a:r>
          </a:p>
          <a:p>
            <a:pPr lvl="1"/>
            <a:r>
              <a:rPr lang="en-US" dirty="0"/>
              <a:t>Published by Microsoft on LCS in the Spring and Fall</a:t>
            </a:r>
          </a:p>
          <a:p>
            <a:pPr lvl="1"/>
            <a:r>
              <a:rPr lang="en-US" dirty="0"/>
              <a:t>Can be run from local laptop or integrated into large local virtualization platform</a:t>
            </a:r>
          </a:p>
          <a:p>
            <a:endParaRPr lang="en-US" dirty="0"/>
          </a:p>
        </p:txBody>
      </p:sp>
      <p:sp>
        <p:nvSpPr>
          <p:cNvPr id="2" name="Title 1">
            <a:extLst>
              <a:ext uri="{FF2B5EF4-FFF2-40B4-BE49-F238E27FC236}">
                <a16:creationId xmlns:a16="http://schemas.microsoft.com/office/drawing/2014/main" id="{019EE769-DFD0-4F1C-86AF-2A60940F4139}"/>
              </a:ext>
            </a:extLst>
          </p:cNvPr>
          <p:cNvSpPr>
            <a:spLocks noGrp="1"/>
          </p:cNvSpPr>
          <p:nvPr>
            <p:ph type="title"/>
          </p:nvPr>
        </p:nvSpPr>
        <p:spPr/>
        <p:txBody>
          <a:bodyPr/>
          <a:lstStyle/>
          <a:p>
            <a:r>
              <a:rPr lang="en-US" dirty="0">
                <a:solidFill>
                  <a:schemeClr val="tx1"/>
                </a:solidFill>
              </a:rPr>
              <a:t>What is an environment type? (cont.)</a:t>
            </a:r>
          </a:p>
        </p:txBody>
      </p:sp>
    </p:spTree>
    <p:extLst>
      <p:ext uri="{BB962C8B-B14F-4D97-AF65-F5344CB8AC3E}">
        <p14:creationId xmlns:p14="http://schemas.microsoft.com/office/powerpoint/2010/main" val="34049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B6ACCF6-4F25-4A36-85D5-529BDCEA1E3C}"/>
              </a:ext>
            </a:extLst>
          </p:cNvPr>
          <p:cNvSpPr>
            <a:spLocks noGrp="1"/>
          </p:cNvSpPr>
          <p:nvPr>
            <p:ph type="pic" sz="quarter" idx="14"/>
          </p:nvPr>
        </p:nvSpPr>
        <p:spPr/>
      </p:sp>
      <p:sp>
        <p:nvSpPr>
          <p:cNvPr id="2" name="Title 1">
            <a:extLst>
              <a:ext uri="{FF2B5EF4-FFF2-40B4-BE49-F238E27FC236}">
                <a16:creationId xmlns:a16="http://schemas.microsoft.com/office/drawing/2014/main" id="{C065C904-17A9-4BA4-99AD-761E6EA6E9EC}"/>
              </a:ext>
            </a:extLst>
          </p:cNvPr>
          <p:cNvSpPr>
            <a:spLocks noGrp="1"/>
          </p:cNvSpPr>
          <p:nvPr>
            <p:ph type="title"/>
          </p:nvPr>
        </p:nvSpPr>
        <p:spPr/>
        <p:txBody>
          <a:bodyPr/>
          <a:lstStyle/>
          <a:p>
            <a:r>
              <a:rPr lang="en-US" dirty="0"/>
              <a:t>Available Topologies</a:t>
            </a:r>
          </a:p>
        </p:txBody>
      </p:sp>
      <p:sp>
        <p:nvSpPr>
          <p:cNvPr id="3" name="Content Placeholder 2">
            <a:extLst>
              <a:ext uri="{FF2B5EF4-FFF2-40B4-BE49-F238E27FC236}">
                <a16:creationId xmlns:a16="http://schemas.microsoft.com/office/drawing/2014/main" id="{F5C883E1-BCB5-4D4E-83CD-C4343B1A4C3B}"/>
              </a:ext>
            </a:extLst>
          </p:cNvPr>
          <p:cNvSpPr>
            <a:spLocks noGrp="1"/>
          </p:cNvSpPr>
          <p:nvPr>
            <p:ph type="body" sz="quarter" idx="12"/>
          </p:nvPr>
        </p:nvSpPr>
        <p:spPr/>
        <p:txBody>
          <a:bodyPr/>
          <a:lstStyle/>
          <a:p>
            <a:r>
              <a:rPr lang="en-US" dirty="0"/>
              <a:t>Develop for T1 “</a:t>
            </a:r>
            <a:r>
              <a:rPr lang="en-US" dirty="0" err="1"/>
              <a:t>Onebox</a:t>
            </a:r>
            <a:r>
              <a:rPr lang="en-US" dirty="0"/>
              <a:t>”</a:t>
            </a:r>
          </a:p>
          <a:p>
            <a:r>
              <a:rPr lang="en-US" dirty="0"/>
              <a:t>Build and Test for T1 “</a:t>
            </a:r>
            <a:r>
              <a:rPr lang="en-US" dirty="0" err="1"/>
              <a:t>Onebox</a:t>
            </a:r>
            <a:r>
              <a:rPr lang="en-US" dirty="0"/>
              <a:t>”</a:t>
            </a:r>
          </a:p>
          <a:p>
            <a:r>
              <a:rPr lang="en-US" dirty="0"/>
              <a:t>Sandbox for T2+</a:t>
            </a:r>
          </a:p>
          <a:p>
            <a:r>
              <a:rPr lang="en-US" dirty="0"/>
              <a:t>Operations for T2+</a:t>
            </a:r>
          </a:p>
        </p:txBody>
      </p:sp>
      <p:sp>
        <p:nvSpPr>
          <p:cNvPr id="4" name="Text Placeholder 3">
            <a:extLst>
              <a:ext uri="{FF2B5EF4-FFF2-40B4-BE49-F238E27FC236}">
                <a16:creationId xmlns:a16="http://schemas.microsoft.com/office/drawing/2014/main" id="{F0593556-94B6-4746-8D53-C391AFC9FE2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2723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4075-D837-44B8-BF6B-39BF8EA4E5A7}"/>
              </a:ext>
            </a:extLst>
          </p:cNvPr>
          <p:cNvSpPr>
            <a:spLocks noGrp="1"/>
          </p:cNvSpPr>
          <p:nvPr>
            <p:ph type="title"/>
          </p:nvPr>
        </p:nvSpPr>
        <p:spPr/>
        <p:txBody>
          <a:bodyPr/>
          <a:lstStyle/>
          <a:p>
            <a:r>
              <a:rPr lang="en-US" dirty="0"/>
              <a:t>Major Tier Differences</a:t>
            </a:r>
          </a:p>
        </p:txBody>
      </p:sp>
      <p:sp>
        <p:nvSpPr>
          <p:cNvPr id="3" name="Text Placeholder 2">
            <a:extLst>
              <a:ext uri="{FF2B5EF4-FFF2-40B4-BE49-F238E27FC236}">
                <a16:creationId xmlns:a16="http://schemas.microsoft.com/office/drawing/2014/main" id="{14AFBDE5-A1E7-42F9-8E1A-7849EFF140B4}"/>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5CB08FD-9E40-4D23-A5AC-A157E9522C55}"/>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F8BE272C-2476-4329-B2A7-8994AD28D85E}"/>
              </a:ext>
            </a:extLst>
          </p:cNvPr>
          <p:cNvPicPr>
            <a:picLocks noGrp="1"/>
          </p:cNvPicPr>
          <p:nvPr>
            <p:ph idx="4294967295"/>
          </p:nvPr>
        </p:nvPicPr>
        <p:blipFill>
          <a:blip r:embed="rId2"/>
          <a:stretch>
            <a:fillRect/>
          </a:stretch>
        </p:blipFill>
        <p:spPr>
          <a:xfrm>
            <a:off x="2528887" y="1245637"/>
            <a:ext cx="7134225" cy="4576763"/>
          </a:xfrm>
          <a:prstGeom prst="rect">
            <a:avLst/>
          </a:prstGeom>
        </p:spPr>
      </p:pic>
    </p:spTree>
    <p:extLst>
      <p:ext uri="{BB962C8B-B14F-4D97-AF65-F5344CB8AC3E}">
        <p14:creationId xmlns:p14="http://schemas.microsoft.com/office/powerpoint/2010/main" val="100352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3BD288-C39C-43E1-A97E-84927C9A854D}"/>
              </a:ext>
            </a:extLst>
          </p:cNvPr>
          <p:cNvSpPr>
            <a:spLocks noGrp="1"/>
          </p:cNvSpPr>
          <p:nvPr>
            <p:ph type="pic" sz="quarter" idx="14"/>
          </p:nvPr>
        </p:nvSpPr>
        <p:spPr/>
      </p:sp>
      <p:sp>
        <p:nvSpPr>
          <p:cNvPr id="2" name="Title 1">
            <a:extLst>
              <a:ext uri="{FF2B5EF4-FFF2-40B4-BE49-F238E27FC236}">
                <a16:creationId xmlns:a16="http://schemas.microsoft.com/office/drawing/2014/main" id="{7D75FF0D-445C-4477-BC23-0CA648CE875D}"/>
              </a:ext>
            </a:extLst>
          </p:cNvPr>
          <p:cNvSpPr>
            <a:spLocks noGrp="1"/>
          </p:cNvSpPr>
          <p:nvPr>
            <p:ph type="title"/>
          </p:nvPr>
        </p:nvSpPr>
        <p:spPr/>
        <p:txBody>
          <a:bodyPr/>
          <a:lstStyle/>
          <a:p>
            <a:r>
              <a:rPr lang="en-US" dirty="0"/>
              <a:t>Design Time vs Run Time</a:t>
            </a:r>
          </a:p>
        </p:txBody>
      </p:sp>
      <p:sp>
        <p:nvSpPr>
          <p:cNvPr id="3" name="Content Placeholder 2">
            <a:extLst>
              <a:ext uri="{FF2B5EF4-FFF2-40B4-BE49-F238E27FC236}">
                <a16:creationId xmlns:a16="http://schemas.microsoft.com/office/drawing/2014/main" id="{24519220-E582-47C1-BE63-599F2B60F56F}"/>
              </a:ext>
            </a:extLst>
          </p:cNvPr>
          <p:cNvSpPr>
            <a:spLocks noGrp="1"/>
          </p:cNvSpPr>
          <p:nvPr>
            <p:ph type="body" sz="quarter" idx="12"/>
          </p:nvPr>
        </p:nvSpPr>
        <p:spPr/>
        <p:txBody>
          <a:bodyPr/>
          <a:lstStyle/>
          <a:p>
            <a:r>
              <a:rPr lang="en-US" b="1" dirty="0"/>
              <a:t>Design time </a:t>
            </a:r>
            <a:endParaRPr lang="en-US" dirty="0"/>
          </a:p>
          <a:p>
            <a:pPr lvl="1"/>
            <a:r>
              <a:rPr lang="en-US" dirty="0"/>
              <a:t>Has source code</a:t>
            </a:r>
          </a:p>
          <a:p>
            <a:pPr lvl="1"/>
            <a:r>
              <a:rPr lang="en-US" dirty="0"/>
              <a:t>Can develop here</a:t>
            </a:r>
          </a:p>
          <a:p>
            <a:pPr lvl="1"/>
            <a:r>
              <a:rPr lang="en-US" dirty="0"/>
              <a:t>Easy to debug</a:t>
            </a:r>
          </a:p>
          <a:p>
            <a:r>
              <a:rPr lang="en-US" b="1" dirty="0"/>
              <a:t>Runtime</a:t>
            </a:r>
          </a:p>
          <a:p>
            <a:pPr lvl="1"/>
            <a:r>
              <a:rPr lang="en-US" dirty="0"/>
              <a:t>Has binaries from code – compiled code</a:t>
            </a:r>
          </a:p>
          <a:p>
            <a:pPr lvl="1"/>
            <a:r>
              <a:rPr lang="en-US" dirty="0"/>
              <a:t>Cannot develop here but better performance</a:t>
            </a:r>
          </a:p>
          <a:p>
            <a:pPr lvl="1"/>
            <a:r>
              <a:rPr lang="en-US" dirty="0"/>
              <a:t>Can debug but not as easy – can be involved</a:t>
            </a:r>
          </a:p>
        </p:txBody>
      </p:sp>
      <p:sp>
        <p:nvSpPr>
          <p:cNvPr id="4" name="Text Placeholder 3">
            <a:extLst>
              <a:ext uri="{FF2B5EF4-FFF2-40B4-BE49-F238E27FC236}">
                <a16:creationId xmlns:a16="http://schemas.microsoft.com/office/drawing/2014/main" id="{0891B48A-2390-4926-B814-7D17E5F3501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498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6585-BA15-4044-9AA9-D15E1EFACAF4}"/>
              </a:ext>
            </a:extLst>
          </p:cNvPr>
          <p:cNvSpPr>
            <a:spLocks noGrp="1"/>
          </p:cNvSpPr>
          <p:nvPr>
            <p:ph type="title"/>
          </p:nvPr>
        </p:nvSpPr>
        <p:spPr/>
        <p:txBody>
          <a:bodyPr/>
          <a:lstStyle/>
          <a:p>
            <a:r>
              <a:rPr lang="en-US" dirty="0"/>
              <a:t>Waffle</a:t>
            </a:r>
          </a:p>
        </p:txBody>
      </p:sp>
      <p:sp>
        <p:nvSpPr>
          <p:cNvPr id="3" name="Text Placeholder 2">
            <a:extLst>
              <a:ext uri="{FF2B5EF4-FFF2-40B4-BE49-F238E27FC236}">
                <a16:creationId xmlns:a16="http://schemas.microsoft.com/office/drawing/2014/main" id="{894EA4EA-5EBF-4A8C-A36D-BB0CD6F280F6}"/>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A483480B-15E4-4BAB-94EB-534FDB4EEB5A}"/>
              </a:ext>
            </a:extLst>
          </p:cNvPr>
          <p:cNvSpPr>
            <a:spLocks noGrp="1"/>
          </p:cNvSpPr>
          <p:nvPr>
            <p:ph type="body" sz="quarter" idx="13"/>
          </p:nvPr>
        </p:nvSpPr>
        <p:spPr/>
        <p:txBody>
          <a:bodyPr/>
          <a:lstStyle/>
          <a:p>
            <a:endParaRPr lang="en-US"/>
          </a:p>
        </p:txBody>
      </p:sp>
      <p:pic>
        <p:nvPicPr>
          <p:cNvPr id="9218" name="Picture 2">
            <a:extLst>
              <a:ext uri="{FF2B5EF4-FFF2-40B4-BE49-F238E27FC236}">
                <a16:creationId xmlns:a16="http://schemas.microsoft.com/office/drawing/2014/main" id="{D454F0AC-5F2C-4E44-8A85-43F90C5DF90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178050" y="1494461"/>
            <a:ext cx="783590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affles, Waffle Heart, Cake, Pastries, Sweet Food, Bake">
            <a:extLst>
              <a:ext uri="{FF2B5EF4-FFF2-40B4-BE49-F238E27FC236}">
                <a16:creationId xmlns:a16="http://schemas.microsoft.com/office/drawing/2014/main" id="{76422AC1-9E5D-49E5-A843-3E9BAAD18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1"/>
            <a:ext cx="1676400" cy="107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81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7694EE7-6FCD-41A2-8A03-EAD386D7CC49}"/>
              </a:ext>
            </a:extLst>
          </p:cNvPr>
          <p:cNvSpPr>
            <a:spLocks noGrp="1"/>
          </p:cNvSpPr>
          <p:nvPr>
            <p:ph type="pic" sz="quarter" idx="10"/>
          </p:nvPr>
        </p:nvSpPr>
        <p:spPr/>
      </p:sp>
      <p:sp>
        <p:nvSpPr>
          <p:cNvPr id="4" name="Title 3">
            <a:extLst>
              <a:ext uri="{FF2B5EF4-FFF2-40B4-BE49-F238E27FC236}">
                <a16:creationId xmlns:a16="http://schemas.microsoft.com/office/drawing/2014/main" id="{D9E0F28C-1F00-4C48-B710-0A87E7414BC8}"/>
              </a:ext>
            </a:extLst>
          </p:cNvPr>
          <p:cNvSpPr>
            <a:spLocks noGrp="1"/>
          </p:cNvSpPr>
          <p:nvPr>
            <p:ph type="title"/>
          </p:nvPr>
        </p:nvSpPr>
        <p:spPr/>
        <p:txBody>
          <a:bodyPr/>
          <a:lstStyle/>
          <a:p>
            <a:r>
              <a:rPr lang="en-US" dirty="0">
                <a:solidFill>
                  <a:schemeClr val="tx1"/>
                </a:solidFill>
              </a:rPr>
              <a:t>Azure &amp; Environments</a:t>
            </a:r>
          </a:p>
        </p:txBody>
      </p:sp>
    </p:spTree>
    <p:extLst>
      <p:ext uri="{BB962C8B-B14F-4D97-AF65-F5344CB8AC3E}">
        <p14:creationId xmlns:p14="http://schemas.microsoft.com/office/powerpoint/2010/main" val="2257860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F39571-800F-4EBB-B654-3906904C53AD}"/>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solidFill>
                  <a:schemeClr val="tx1"/>
                </a:solidFill>
              </a:rPr>
              <a:t>The cloud costs money</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Reduce waste</a:t>
            </a:r>
          </a:p>
          <a:p>
            <a:r>
              <a:rPr lang="en-US" dirty="0"/>
              <a:t>Size appropriately</a:t>
            </a:r>
          </a:p>
          <a:p>
            <a:pPr lvl="1"/>
            <a:r>
              <a:rPr lang="en-US" dirty="0"/>
              <a:t>Easy to over size to review periodically</a:t>
            </a:r>
          </a:p>
          <a:p>
            <a:r>
              <a:rPr lang="en-US" dirty="0"/>
              <a:t>Allocate machines to individuals</a:t>
            </a:r>
          </a:p>
          <a:p>
            <a:pPr lvl="1"/>
            <a:r>
              <a:rPr lang="en-US" dirty="0"/>
              <a:t>If for development, make them a contributor on that machine so they can manage its uptime</a:t>
            </a:r>
          </a:p>
          <a:p>
            <a:pPr lvl="1"/>
            <a:r>
              <a:rPr lang="en-US" dirty="0"/>
              <a:t>Use Tags in the Azure Portal</a:t>
            </a:r>
          </a:p>
          <a:p>
            <a:pPr lvl="1"/>
            <a:r>
              <a:rPr lang="en-US" dirty="0"/>
              <a:t>Create 1 Azure Subscription per person to more easily review development costs</a:t>
            </a:r>
          </a:p>
        </p:txBody>
      </p:sp>
      <p:sp>
        <p:nvSpPr>
          <p:cNvPr id="4" name="Text Placeholder 3">
            <a:extLst>
              <a:ext uri="{FF2B5EF4-FFF2-40B4-BE49-F238E27FC236}">
                <a16:creationId xmlns:a16="http://schemas.microsoft.com/office/drawing/2014/main" id="{233FCB9D-60EC-4A6F-8180-0DEF522C886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58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41BAA64-D91C-49C3-AFE6-4D2D814C2DC3}"/>
              </a:ext>
            </a:extLst>
          </p:cNvPr>
          <p:cNvSpPr>
            <a:spLocks noGrp="1"/>
          </p:cNvSpPr>
          <p:nvPr>
            <p:ph type="pic" sz="quarter" idx="14"/>
          </p:nvPr>
        </p:nvSpPr>
        <p:spPr/>
      </p:sp>
      <p:sp>
        <p:nvSpPr>
          <p:cNvPr id="2" name="Title 1">
            <a:extLst>
              <a:ext uri="{FF2B5EF4-FFF2-40B4-BE49-F238E27FC236}">
                <a16:creationId xmlns:a16="http://schemas.microsoft.com/office/drawing/2014/main" id="{584A9991-7591-4211-BC93-BC2587CE6C0A}"/>
              </a:ext>
            </a:extLst>
          </p:cNvPr>
          <p:cNvSpPr>
            <a:spLocks noGrp="1"/>
          </p:cNvSpPr>
          <p:nvPr>
            <p:ph type="title"/>
          </p:nvPr>
        </p:nvSpPr>
        <p:spPr/>
        <p:txBody>
          <a:bodyPr/>
          <a:lstStyle/>
          <a:p>
            <a:r>
              <a:rPr lang="en-US" dirty="0">
                <a:solidFill>
                  <a:schemeClr val="tx1"/>
                </a:solidFill>
              </a:rPr>
              <a:t>Schedule</a:t>
            </a:r>
          </a:p>
        </p:txBody>
      </p:sp>
      <p:sp>
        <p:nvSpPr>
          <p:cNvPr id="3" name="Content Placeholder 2">
            <a:extLst>
              <a:ext uri="{FF2B5EF4-FFF2-40B4-BE49-F238E27FC236}">
                <a16:creationId xmlns:a16="http://schemas.microsoft.com/office/drawing/2014/main" id="{74225E54-A9F3-4545-9EFF-BE0F91950528}"/>
              </a:ext>
            </a:extLst>
          </p:cNvPr>
          <p:cNvSpPr>
            <a:spLocks noGrp="1"/>
          </p:cNvSpPr>
          <p:nvPr>
            <p:ph type="body" sz="quarter" idx="12"/>
          </p:nvPr>
        </p:nvSpPr>
        <p:spPr/>
        <p:txBody>
          <a:bodyPr/>
          <a:lstStyle/>
          <a:p>
            <a:r>
              <a:rPr lang="en-US" dirty="0"/>
              <a:t>Auto Shutdown</a:t>
            </a:r>
          </a:p>
          <a:p>
            <a:pPr lvl="1"/>
            <a:r>
              <a:rPr lang="en-US" dirty="0"/>
              <a:t>You can set auto shutdown times with email to webhook messages – send those to the assigned person</a:t>
            </a:r>
          </a:p>
          <a:p>
            <a:r>
              <a:rPr lang="en-US" dirty="0"/>
              <a:t>Start and Stop Scripts</a:t>
            </a:r>
          </a:p>
          <a:p>
            <a:pPr lvl="1"/>
            <a:r>
              <a:rPr lang="en-US" dirty="0"/>
              <a:t>Start and stop VMs at specific times</a:t>
            </a:r>
          </a:p>
          <a:p>
            <a:pPr lvl="1"/>
            <a:r>
              <a:rPr lang="en-US" dirty="0"/>
              <a:t>MSFT provides a tool to do this that requires some setup</a:t>
            </a:r>
          </a:p>
          <a:p>
            <a:pPr lvl="1"/>
            <a:r>
              <a:rPr lang="en-US" dirty="0"/>
              <a:t>Others have a free/paid service to help</a:t>
            </a:r>
          </a:p>
          <a:p>
            <a:pPr lvl="2"/>
            <a:r>
              <a:rPr lang="en-US" dirty="0"/>
              <a:t>Skyplug.io</a:t>
            </a:r>
          </a:p>
          <a:p>
            <a:pPr lvl="2"/>
            <a:r>
              <a:rPr lang="en-US" dirty="0"/>
              <a:t>VMPower.com</a:t>
            </a:r>
          </a:p>
        </p:txBody>
      </p:sp>
      <p:sp>
        <p:nvSpPr>
          <p:cNvPr id="4" name="Text Placeholder 3">
            <a:extLst>
              <a:ext uri="{FF2B5EF4-FFF2-40B4-BE49-F238E27FC236}">
                <a16:creationId xmlns:a16="http://schemas.microsoft.com/office/drawing/2014/main" id="{4386ED37-1E25-4561-B1DB-D26434E261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328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alendar&#10;&#10;Description automatically generated">
            <a:extLst>
              <a:ext uri="{FF2B5EF4-FFF2-40B4-BE49-F238E27FC236}">
                <a16:creationId xmlns:a16="http://schemas.microsoft.com/office/drawing/2014/main" id="{2C85B442-2742-4242-938A-76A9B0804F48}"/>
              </a:ext>
            </a:extLst>
          </p:cNvPr>
          <p:cNvPicPr>
            <a:picLocks noGrp="1" noChangeAspect="1"/>
          </p:cNvPicPr>
          <p:nvPr>
            <p:ph type="pic" sz="quarter" idx="14"/>
          </p:nvPr>
        </p:nvPicPr>
        <p:blipFill>
          <a:blip r:embed="rId2"/>
          <a:srcRect l="23704" r="23704"/>
          <a:stretch>
            <a:fillRect/>
          </a:stretch>
        </p:blipFill>
        <p:spPr/>
      </p:pic>
      <p:sp>
        <p:nvSpPr>
          <p:cNvPr id="2" name="Title 1">
            <a:extLst>
              <a:ext uri="{FF2B5EF4-FFF2-40B4-BE49-F238E27FC236}">
                <a16:creationId xmlns:a16="http://schemas.microsoft.com/office/drawing/2014/main" id="{584A9991-7591-4211-BC93-BC2587CE6C0A}"/>
              </a:ext>
            </a:extLst>
          </p:cNvPr>
          <p:cNvSpPr>
            <a:spLocks noGrp="1"/>
          </p:cNvSpPr>
          <p:nvPr>
            <p:ph type="title"/>
          </p:nvPr>
        </p:nvSpPr>
        <p:spPr/>
        <p:txBody>
          <a:bodyPr/>
          <a:lstStyle/>
          <a:p>
            <a:r>
              <a:rPr lang="en-US" dirty="0">
                <a:solidFill>
                  <a:schemeClr val="tx1"/>
                </a:solidFill>
              </a:rPr>
              <a:t>Schedule (cont.)</a:t>
            </a:r>
          </a:p>
        </p:txBody>
      </p:sp>
      <p:sp>
        <p:nvSpPr>
          <p:cNvPr id="3" name="Content Placeholder 2">
            <a:extLst>
              <a:ext uri="{FF2B5EF4-FFF2-40B4-BE49-F238E27FC236}">
                <a16:creationId xmlns:a16="http://schemas.microsoft.com/office/drawing/2014/main" id="{74225E54-A9F3-4545-9EFF-BE0F91950528}"/>
              </a:ext>
            </a:extLst>
          </p:cNvPr>
          <p:cNvSpPr>
            <a:spLocks noGrp="1"/>
          </p:cNvSpPr>
          <p:nvPr>
            <p:ph type="body" sz="quarter" idx="12"/>
          </p:nvPr>
        </p:nvSpPr>
        <p:spPr/>
        <p:txBody>
          <a:bodyPr/>
          <a:lstStyle/>
          <a:p>
            <a:r>
              <a:rPr lang="en-US" dirty="0"/>
              <a:t>Use D365FOTools</a:t>
            </a:r>
          </a:p>
          <a:p>
            <a:pPr lvl="1"/>
            <a:r>
              <a:rPr lang="en-US" dirty="0">
                <a:hlinkClick r:id="rId3"/>
              </a:rPr>
              <a:t>https://github.com/d365collaborative/d365fo.tools</a:t>
            </a:r>
            <a:endParaRPr lang="en-US" dirty="0"/>
          </a:p>
          <a:p>
            <a:pPr lvl="1"/>
            <a:r>
              <a:rPr lang="en-US" dirty="0"/>
              <a:t>Example Commands</a:t>
            </a:r>
          </a:p>
          <a:p>
            <a:pPr lvl="2"/>
            <a:r>
              <a:rPr lang="en-US" dirty="0"/>
              <a:t>Invoke-D365LcsEnvironmentStart</a:t>
            </a:r>
          </a:p>
          <a:p>
            <a:pPr lvl="2"/>
            <a:r>
              <a:rPr lang="en-US" dirty="0"/>
              <a:t>Invoke-D365LcsEnvironmentStop</a:t>
            </a:r>
          </a:p>
          <a:p>
            <a:pPr lvl="1"/>
            <a:r>
              <a:rPr lang="en-US" dirty="0"/>
              <a:t>Lots of other great commands in this project</a:t>
            </a:r>
          </a:p>
        </p:txBody>
      </p:sp>
      <p:sp>
        <p:nvSpPr>
          <p:cNvPr id="4" name="Text Placeholder 3">
            <a:extLst>
              <a:ext uri="{FF2B5EF4-FFF2-40B4-BE49-F238E27FC236}">
                <a16:creationId xmlns:a16="http://schemas.microsoft.com/office/drawing/2014/main" id="{99CD0A7C-601E-4254-9915-AC7DBB97883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5573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16C30B2-71D7-4618-BFEF-1E2A1664D723}"/>
              </a:ext>
            </a:extLst>
          </p:cNvPr>
          <p:cNvSpPr>
            <a:spLocks noGrp="1"/>
          </p:cNvSpPr>
          <p:nvPr>
            <p:ph type="pic" sz="quarter" idx="14"/>
          </p:nvPr>
        </p:nvSpPr>
        <p:spPr/>
      </p:sp>
      <p:sp>
        <p:nvSpPr>
          <p:cNvPr id="2" name="Title 1">
            <a:extLst>
              <a:ext uri="{FF2B5EF4-FFF2-40B4-BE49-F238E27FC236}">
                <a16:creationId xmlns:a16="http://schemas.microsoft.com/office/drawing/2014/main" id="{C69B5707-1643-410C-8742-D0739AD3B68A}"/>
              </a:ext>
            </a:extLst>
          </p:cNvPr>
          <p:cNvSpPr>
            <a:spLocks noGrp="1"/>
          </p:cNvSpPr>
          <p:nvPr>
            <p:ph type="title"/>
          </p:nvPr>
        </p:nvSpPr>
        <p:spPr/>
        <p:txBody>
          <a:bodyPr/>
          <a:lstStyle/>
          <a:p>
            <a:r>
              <a:rPr lang="en-US" dirty="0"/>
              <a:t>“Gotchas”</a:t>
            </a:r>
          </a:p>
        </p:txBody>
      </p:sp>
      <p:sp>
        <p:nvSpPr>
          <p:cNvPr id="3" name="Content Placeholder 2">
            <a:extLst>
              <a:ext uri="{FF2B5EF4-FFF2-40B4-BE49-F238E27FC236}">
                <a16:creationId xmlns:a16="http://schemas.microsoft.com/office/drawing/2014/main" id="{08E5588D-AB32-409F-9D51-DF686F58F5CA}"/>
              </a:ext>
            </a:extLst>
          </p:cNvPr>
          <p:cNvSpPr>
            <a:spLocks noGrp="1"/>
          </p:cNvSpPr>
          <p:nvPr>
            <p:ph type="body" sz="quarter" idx="12"/>
          </p:nvPr>
        </p:nvSpPr>
        <p:spPr/>
        <p:txBody>
          <a:bodyPr/>
          <a:lstStyle/>
          <a:p>
            <a:pPr lvl="1"/>
            <a:r>
              <a:rPr lang="en-US" dirty="0"/>
              <a:t>Shutdown does not mean no longer billing</a:t>
            </a:r>
          </a:p>
          <a:p>
            <a:pPr lvl="1"/>
            <a:r>
              <a:rPr lang="en-US" dirty="0"/>
              <a:t>Shutdown </a:t>
            </a:r>
            <a:r>
              <a:rPr lang="en-US" b="1" dirty="0"/>
              <a:t>and</a:t>
            </a:r>
            <a:r>
              <a:rPr lang="en-US" dirty="0"/>
              <a:t> deallocated means no longer billing</a:t>
            </a:r>
          </a:p>
          <a:p>
            <a:pPr lvl="1"/>
            <a:r>
              <a:rPr lang="en-US" dirty="0"/>
              <a:t>Managing availability and cost</a:t>
            </a:r>
          </a:p>
          <a:p>
            <a:pPr lvl="1"/>
            <a:r>
              <a:rPr lang="en-US" dirty="0"/>
              <a:t>Less about infrastructure</a:t>
            </a:r>
          </a:p>
        </p:txBody>
      </p:sp>
      <p:sp>
        <p:nvSpPr>
          <p:cNvPr id="6" name="Text Placeholder 5">
            <a:extLst>
              <a:ext uri="{FF2B5EF4-FFF2-40B4-BE49-F238E27FC236}">
                <a16:creationId xmlns:a16="http://schemas.microsoft.com/office/drawing/2014/main" id="{80802102-884D-491E-B987-884D3C5CE6CD}"/>
              </a:ext>
            </a:extLst>
          </p:cNvPr>
          <p:cNvSpPr>
            <a:spLocks noGrp="1"/>
          </p:cNvSpPr>
          <p:nvPr>
            <p:ph type="body" sz="quarter" idx="13"/>
          </p:nvPr>
        </p:nvSpPr>
        <p:spPr/>
        <p:txBody>
          <a:bodyPr/>
          <a:lstStyle/>
          <a:p>
            <a:r>
              <a:rPr lang="en-US" dirty="0"/>
              <a:t>In Azure…</a:t>
            </a:r>
          </a:p>
        </p:txBody>
      </p:sp>
    </p:spTree>
    <p:extLst>
      <p:ext uri="{BB962C8B-B14F-4D97-AF65-F5344CB8AC3E}">
        <p14:creationId xmlns:p14="http://schemas.microsoft.com/office/powerpoint/2010/main" val="16160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09EE53-03A0-4462-8712-443FC139E0DE}"/>
              </a:ext>
            </a:extLst>
          </p:cNvPr>
          <p:cNvSpPr>
            <a:spLocks noGrp="1"/>
          </p:cNvSpPr>
          <p:nvPr>
            <p:ph type="pic" sz="quarter" idx="10"/>
          </p:nvPr>
        </p:nvSpPr>
        <p:spPr/>
      </p:sp>
      <p:sp>
        <p:nvSpPr>
          <p:cNvPr id="2" name="Title 1">
            <a:extLst>
              <a:ext uri="{FF2B5EF4-FFF2-40B4-BE49-F238E27FC236}">
                <a16:creationId xmlns:a16="http://schemas.microsoft.com/office/drawing/2014/main" id="{643D3F7B-F4B2-4353-A232-3460D7DCEAE0}"/>
              </a:ext>
            </a:extLst>
          </p:cNvPr>
          <p:cNvSpPr>
            <a:spLocks noGrp="1"/>
          </p:cNvSpPr>
          <p:nvPr>
            <p:ph type="title"/>
          </p:nvPr>
        </p:nvSpPr>
        <p:spPr/>
        <p:txBody>
          <a:bodyPr/>
          <a:lstStyle/>
          <a:p>
            <a:r>
              <a:rPr lang="en-US"/>
              <a:t>Provisioning</a:t>
            </a:r>
            <a:endParaRPr lang="en-US" dirty="0"/>
          </a:p>
        </p:txBody>
      </p:sp>
    </p:spTree>
    <p:extLst>
      <p:ext uri="{BB962C8B-B14F-4D97-AF65-F5344CB8AC3E}">
        <p14:creationId xmlns:p14="http://schemas.microsoft.com/office/powerpoint/2010/main" val="246875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D4640-B360-42EC-9FDD-2ADEBB9B1831}"/>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Provisioning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Orchestration of all environments, cloud or otherwise, is done though Life Cycle Services, or LCS. </a:t>
            </a:r>
          </a:p>
          <a:p>
            <a:r>
              <a:rPr lang="en-US" dirty="0">
                <a:hlinkClick r:id="rId2"/>
              </a:rPr>
              <a:t>https://lcs.dynamics.com</a:t>
            </a:r>
            <a:endParaRPr lang="en-US" dirty="0"/>
          </a:p>
          <a:p>
            <a:r>
              <a:rPr lang="en-US" dirty="0"/>
              <a:t>Use a generic account, like </a:t>
            </a:r>
            <a:r>
              <a:rPr lang="en-US" dirty="0">
                <a:hlinkClick r:id="rId3"/>
              </a:rPr>
              <a:t>dynadmin@domain.com</a:t>
            </a:r>
            <a:r>
              <a:rPr lang="en-US" dirty="0"/>
              <a:t> for management</a:t>
            </a:r>
          </a:p>
          <a:p>
            <a:r>
              <a:rPr lang="en-US" dirty="0"/>
              <a:t>Dynamics Service Engineer team commonly just called DSE.</a:t>
            </a:r>
          </a:p>
          <a:p>
            <a:endParaRPr lang="en-US" dirty="0"/>
          </a:p>
          <a:p>
            <a:endParaRPr lang="en-US" dirty="0"/>
          </a:p>
        </p:txBody>
      </p:sp>
      <p:sp>
        <p:nvSpPr>
          <p:cNvPr id="4" name="Text Placeholder 3">
            <a:extLst>
              <a:ext uri="{FF2B5EF4-FFF2-40B4-BE49-F238E27FC236}">
                <a16:creationId xmlns:a16="http://schemas.microsoft.com/office/drawing/2014/main" id="{F7162259-60EC-4B40-83B1-A415AF2DCAC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656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A41091-0A5F-445C-9CAA-478FC037A1FF}"/>
              </a:ext>
            </a:extLst>
          </p:cNvPr>
          <p:cNvSpPr>
            <a:spLocks noGrp="1"/>
          </p:cNvSpPr>
          <p:nvPr>
            <p:ph type="pic" sz="quarter" idx="14"/>
          </p:nvPr>
        </p:nvSpPr>
        <p:spPr/>
      </p:sp>
      <p:sp>
        <p:nvSpPr>
          <p:cNvPr id="2" name="Title 1">
            <a:extLst>
              <a:ext uri="{FF2B5EF4-FFF2-40B4-BE49-F238E27FC236}">
                <a16:creationId xmlns:a16="http://schemas.microsoft.com/office/drawing/2014/main" id="{A15D2399-4FD4-4EB9-BF59-F9896299F902}"/>
              </a:ext>
            </a:extLst>
          </p:cNvPr>
          <p:cNvSpPr>
            <a:spLocks noGrp="1"/>
          </p:cNvSpPr>
          <p:nvPr>
            <p:ph type="title"/>
          </p:nvPr>
        </p:nvSpPr>
        <p:spPr/>
        <p:txBody>
          <a:bodyPr/>
          <a:lstStyle/>
          <a:p>
            <a:r>
              <a:rPr lang="en-US" dirty="0"/>
              <a:t>By Type</a:t>
            </a:r>
          </a:p>
        </p:txBody>
      </p:sp>
      <p:sp>
        <p:nvSpPr>
          <p:cNvPr id="3" name="Content Placeholder 2">
            <a:extLst>
              <a:ext uri="{FF2B5EF4-FFF2-40B4-BE49-F238E27FC236}">
                <a16:creationId xmlns:a16="http://schemas.microsoft.com/office/drawing/2014/main" id="{6256ECE5-C133-41F5-B581-5CC865A23CBD}"/>
              </a:ext>
            </a:extLst>
          </p:cNvPr>
          <p:cNvSpPr>
            <a:spLocks noGrp="1"/>
          </p:cNvSpPr>
          <p:nvPr>
            <p:ph type="body" sz="quarter" idx="12"/>
          </p:nvPr>
        </p:nvSpPr>
        <p:spPr/>
        <p:txBody>
          <a:bodyPr>
            <a:normAutofit/>
          </a:bodyPr>
          <a:lstStyle/>
          <a:p>
            <a:r>
              <a:rPr lang="en-US" dirty="0"/>
              <a:t>Standard</a:t>
            </a:r>
          </a:p>
          <a:p>
            <a:pPr lvl="1"/>
            <a:r>
              <a:rPr lang="en-US" dirty="0"/>
              <a:t>Standard environments are managed via LCS. You create a request for the environment to be created which is then fulfilled and completed by DSE</a:t>
            </a:r>
          </a:p>
          <a:p>
            <a:r>
              <a:rPr lang="en-US" dirty="0"/>
              <a:t>Add-On</a:t>
            </a:r>
          </a:p>
          <a:p>
            <a:pPr lvl="1"/>
            <a:r>
              <a:rPr lang="en-US" dirty="0"/>
              <a:t>Same as standard after purchase and addition to LCS project.</a:t>
            </a:r>
          </a:p>
          <a:p>
            <a:r>
              <a:rPr lang="en-US" dirty="0"/>
              <a:t>Cloud Hosted</a:t>
            </a:r>
          </a:p>
          <a:p>
            <a:pPr lvl="1"/>
            <a:r>
              <a:rPr lang="en-US" dirty="0"/>
              <a:t>Entirely self-service. </a:t>
            </a:r>
          </a:p>
          <a:p>
            <a:pPr lvl="1"/>
            <a:r>
              <a:rPr lang="en-US" dirty="0"/>
              <a:t>On your Azure Subscription, LCS just orchestrates</a:t>
            </a:r>
          </a:p>
          <a:p>
            <a:pPr lvl="1"/>
            <a:r>
              <a:rPr lang="en-US" dirty="0"/>
              <a:t>All VMs created in a resource group for that VM</a:t>
            </a:r>
          </a:p>
          <a:p>
            <a:pPr lvl="1"/>
            <a:r>
              <a:rPr lang="en-US" dirty="0"/>
              <a:t>Can be on the same </a:t>
            </a:r>
            <a:r>
              <a:rPr lang="en-US" dirty="0" err="1"/>
              <a:t>vNet</a:t>
            </a:r>
            <a:r>
              <a:rPr lang="en-US" dirty="0"/>
              <a:t> if you want</a:t>
            </a:r>
          </a:p>
        </p:txBody>
      </p:sp>
      <p:sp>
        <p:nvSpPr>
          <p:cNvPr id="4" name="Text Placeholder 3">
            <a:extLst>
              <a:ext uri="{FF2B5EF4-FFF2-40B4-BE49-F238E27FC236}">
                <a16:creationId xmlns:a16="http://schemas.microsoft.com/office/drawing/2014/main" id="{C153D53A-8013-43CE-AC29-166AF69010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4439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F7F369-1418-45AB-8C3F-8619E428977A}"/>
              </a:ext>
            </a:extLst>
          </p:cNvPr>
          <p:cNvSpPr>
            <a:spLocks noGrp="1"/>
          </p:cNvSpPr>
          <p:nvPr>
            <p:ph type="pic" sz="quarter" idx="14"/>
          </p:nvPr>
        </p:nvSpPr>
        <p:spPr/>
      </p:sp>
      <p:sp>
        <p:nvSpPr>
          <p:cNvPr id="2" name="Title 1">
            <a:extLst>
              <a:ext uri="{FF2B5EF4-FFF2-40B4-BE49-F238E27FC236}">
                <a16:creationId xmlns:a16="http://schemas.microsoft.com/office/drawing/2014/main" id="{B2F82B12-4D90-441A-A3F0-15A4E8465BB8}"/>
              </a:ext>
            </a:extLst>
          </p:cNvPr>
          <p:cNvSpPr>
            <a:spLocks noGrp="1"/>
          </p:cNvSpPr>
          <p:nvPr>
            <p:ph type="title"/>
          </p:nvPr>
        </p:nvSpPr>
        <p:spPr/>
        <p:txBody>
          <a:bodyPr/>
          <a:lstStyle/>
          <a:p>
            <a:r>
              <a:rPr lang="en-US" dirty="0"/>
              <a:t>By Type (cont.)</a:t>
            </a:r>
          </a:p>
        </p:txBody>
      </p:sp>
      <p:sp>
        <p:nvSpPr>
          <p:cNvPr id="3" name="Content Placeholder 2">
            <a:extLst>
              <a:ext uri="{FF2B5EF4-FFF2-40B4-BE49-F238E27FC236}">
                <a16:creationId xmlns:a16="http://schemas.microsoft.com/office/drawing/2014/main" id="{B183F70F-0594-4FAE-9B50-7612FF7AD74A}"/>
              </a:ext>
            </a:extLst>
          </p:cNvPr>
          <p:cNvSpPr>
            <a:spLocks noGrp="1"/>
          </p:cNvSpPr>
          <p:nvPr>
            <p:ph type="body" sz="quarter" idx="12"/>
          </p:nvPr>
        </p:nvSpPr>
        <p:spPr/>
        <p:txBody>
          <a:bodyPr/>
          <a:lstStyle/>
          <a:p>
            <a:r>
              <a:rPr lang="en-US" dirty="0"/>
              <a:t>VHD</a:t>
            </a:r>
          </a:p>
          <a:p>
            <a:pPr lvl="1"/>
            <a:r>
              <a:rPr lang="en-US" dirty="0"/>
              <a:t>Download from LCS. Go to Shared Asset Library &gt; Downloadable VHD Files, download each file individually, unpack, open in Hyper V.</a:t>
            </a:r>
          </a:p>
          <a:p>
            <a:r>
              <a:rPr lang="en-US" dirty="0"/>
              <a:t>Production / Operations</a:t>
            </a:r>
          </a:p>
          <a:p>
            <a:pPr lvl="1"/>
            <a:r>
              <a:rPr lang="en-US" dirty="0"/>
              <a:t>Submit a request to DSE with your subscription estimation worksheet complete. Request will be reviewed and approved. MSFT may request additional info or provide feedback on your request.</a:t>
            </a:r>
          </a:p>
        </p:txBody>
      </p:sp>
      <p:sp>
        <p:nvSpPr>
          <p:cNvPr id="4" name="Text Placeholder 3">
            <a:extLst>
              <a:ext uri="{FF2B5EF4-FFF2-40B4-BE49-F238E27FC236}">
                <a16:creationId xmlns:a16="http://schemas.microsoft.com/office/drawing/2014/main" id="{9F35D152-BA0D-483F-AB05-564B6A7969B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587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7021EA1-FBAA-4715-8D46-5D002833108E}"/>
              </a:ext>
            </a:extLst>
          </p:cNvPr>
          <p:cNvSpPr>
            <a:spLocks noGrp="1"/>
          </p:cNvSpPr>
          <p:nvPr>
            <p:ph type="pic" sz="quarter" idx="10"/>
          </p:nvPr>
        </p:nvSpPr>
        <p:spPr/>
      </p:sp>
      <p:sp>
        <p:nvSpPr>
          <p:cNvPr id="4" name="Title 3">
            <a:extLst>
              <a:ext uri="{FF2B5EF4-FFF2-40B4-BE49-F238E27FC236}">
                <a16:creationId xmlns:a16="http://schemas.microsoft.com/office/drawing/2014/main" id="{4262F234-E956-4408-BBF5-A9272E23B7B4}"/>
              </a:ext>
            </a:extLst>
          </p:cNvPr>
          <p:cNvSpPr>
            <a:spLocks noGrp="1"/>
          </p:cNvSpPr>
          <p:nvPr>
            <p:ph type="title"/>
          </p:nvPr>
        </p:nvSpPr>
        <p:spPr/>
        <p:txBody>
          <a:bodyPr/>
          <a:lstStyle/>
          <a:p>
            <a:r>
              <a:rPr lang="en-US" dirty="0"/>
              <a:t>Servicing</a:t>
            </a:r>
          </a:p>
        </p:txBody>
      </p:sp>
    </p:spTree>
    <p:extLst>
      <p:ext uri="{BB962C8B-B14F-4D97-AF65-F5344CB8AC3E}">
        <p14:creationId xmlns:p14="http://schemas.microsoft.com/office/powerpoint/2010/main" val="14248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015-C699-4E23-BABB-5032707AD104}"/>
              </a:ext>
            </a:extLst>
          </p:cNvPr>
          <p:cNvSpPr>
            <a:spLocks noGrp="1"/>
          </p:cNvSpPr>
          <p:nvPr>
            <p:ph type="title"/>
          </p:nvPr>
        </p:nvSpPr>
        <p:spPr/>
        <p:txBody>
          <a:bodyPr/>
          <a:lstStyle/>
          <a:p>
            <a:r>
              <a:rPr lang="en-US" dirty="0"/>
              <a:t>Hamburger</a:t>
            </a:r>
          </a:p>
        </p:txBody>
      </p:sp>
      <p:sp>
        <p:nvSpPr>
          <p:cNvPr id="3" name="Text Placeholder 2">
            <a:extLst>
              <a:ext uri="{FF2B5EF4-FFF2-40B4-BE49-F238E27FC236}">
                <a16:creationId xmlns:a16="http://schemas.microsoft.com/office/drawing/2014/main" id="{02310B98-EBA3-4F42-B53C-79CE12B8B228}"/>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98758C4D-E2FA-4679-BE45-F3748CF4B517}"/>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FF4EB181-7DEE-4D67-81BD-51E7CAF5AFE7}"/>
              </a:ext>
            </a:extLst>
          </p:cNvPr>
          <p:cNvPicPr>
            <a:picLocks noGrp="1" noChangeAspect="1"/>
          </p:cNvPicPr>
          <p:nvPr>
            <p:ph idx="4294967295"/>
          </p:nvPr>
        </p:nvPicPr>
        <p:blipFill>
          <a:blip r:embed="rId3"/>
          <a:stretch>
            <a:fillRect/>
          </a:stretch>
        </p:blipFill>
        <p:spPr>
          <a:xfrm>
            <a:off x="2182812" y="1494461"/>
            <a:ext cx="7826375" cy="4351338"/>
          </a:xfrm>
          <a:prstGeom prst="rect">
            <a:avLst/>
          </a:prstGeom>
        </p:spPr>
      </p:pic>
      <p:pic>
        <p:nvPicPr>
          <p:cNvPr id="1026" name="Picture 2" descr="Hamburger, Burger, Barbeque, Bbq, Beef, Bun">
            <a:extLst>
              <a:ext uri="{FF2B5EF4-FFF2-40B4-BE49-F238E27FC236}">
                <a16:creationId xmlns:a16="http://schemas.microsoft.com/office/drawing/2014/main" id="{F7C32C4A-3A9F-4A04-8884-BA8C00D4F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8102" y="0"/>
            <a:ext cx="1503898" cy="113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41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3CC6-E5A0-4FA3-8294-4E019873D7D1}"/>
              </a:ext>
            </a:extLst>
          </p:cNvPr>
          <p:cNvSpPr>
            <a:spLocks noGrp="1"/>
          </p:cNvSpPr>
          <p:nvPr>
            <p:ph type="title"/>
          </p:nvPr>
        </p:nvSpPr>
        <p:spPr/>
        <p:txBody>
          <a:bodyPr/>
          <a:lstStyle/>
          <a:p>
            <a:r>
              <a:rPr lang="en-US" dirty="0"/>
              <a:t>Classic with VMs</a:t>
            </a:r>
          </a:p>
        </p:txBody>
      </p:sp>
      <p:sp>
        <p:nvSpPr>
          <p:cNvPr id="3" name="Text Placeholder 2">
            <a:extLst>
              <a:ext uri="{FF2B5EF4-FFF2-40B4-BE49-F238E27FC236}">
                <a16:creationId xmlns:a16="http://schemas.microsoft.com/office/drawing/2014/main" id="{4D85F6FB-2C47-459E-A164-E5ECB69FFE12}"/>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F09DB9A-50E7-43DB-B9A3-5095BF1E7D33}"/>
              </a:ext>
            </a:extLst>
          </p:cNvPr>
          <p:cNvSpPr>
            <a:spLocks noGrp="1"/>
          </p:cNvSpPr>
          <p:nvPr>
            <p:ph type="body" sz="quarter" idx="13"/>
          </p:nvPr>
        </p:nvSpPr>
        <p:spPr/>
        <p:txBody>
          <a:bodyPr/>
          <a:lstStyle/>
          <a:p>
            <a:endParaRPr lang="en-US"/>
          </a:p>
        </p:txBody>
      </p:sp>
      <p:pic>
        <p:nvPicPr>
          <p:cNvPr id="8" name="Content Placeholder 7">
            <a:extLst>
              <a:ext uri="{FF2B5EF4-FFF2-40B4-BE49-F238E27FC236}">
                <a16:creationId xmlns:a16="http://schemas.microsoft.com/office/drawing/2014/main" id="{ED2CD62B-04A9-4F07-A31E-C22EE4FB9B17}"/>
              </a:ext>
            </a:extLst>
          </p:cNvPr>
          <p:cNvPicPr>
            <a:picLocks noGrp="1" noChangeAspect="1"/>
          </p:cNvPicPr>
          <p:nvPr>
            <p:ph idx="4294967295"/>
          </p:nvPr>
        </p:nvPicPr>
        <p:blipFill>
          <a:blip r:embed="rId2"/>
          <a:stretch>
            <a:fillRect/>
          </a:stretch>
        </p:blipFill>
        <p:spPr>
          <a:xfrm>
            <a:off x="2239942" y="1388286"/>
            <a:ext cx="7826375" cy="4351338"/>
          </a:xfrm>
          <a:prstGeom prst="rect">
            <a:avLst/>
          </a:prstGeom>
        </p:spPr>
      </p:pic>
      <p:sp>
        <p:nvSpPr>
          <p:cNvPr id="9" name="Arrow: Left 8">
            <a:extLst>
              <a:ext uri="{FF2B5EF4-FFF2-40B4-BE49-F238E27FC236}">
                <a16:creationId xmlns:a16="http://schemas.microsoft.com/office/drawing/2014/main" id="{8287AEA5-347A-4CC7-8734-0D6324F329C1}"/>
              </a:ext>
            </a:extLst>
          </p:cNvPr>
          <p:cNvSpPr/>
          <p:nvPr/>
        </p:nvSpPr>
        <p:spPr>
          <a:xfrm>
            <a:off x="5360274" y="5028279"/>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31E6DDAC-6270-41DC-8E65-829903C8DC6B}"/>
              </a:ext>
            </a:extLst>
          </p:cNvPr>
          <p:cNvSpPr/>
          <p:nvPr/>
        </p:nvSpPr>
        <p:spPr>
          <a:xfrm rot="10800000">
            <a:off x="1267943" y="1923892"/>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16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E2A8F-34B0-4ACF-934F-58E104C6388C}"/>
              </a:ext>
            </a:extLst>
          </p:cNvPr>
          <p:cNvSpPr>
            <a:spLocks noGrp="1"/>
          </p:cNvSpPr>
          <p:nvPr>
            <p:ph type="title"/>
          </p:nvPr>
        </p:nvSpPr>
        <p:spPr/>
        <p:txBody>
          <a:bodyPr/>
          <a:lstStyle/>
          <a:p>
            <a:r>
              <a:rPr lang="en-US" dirty="0"/>
              <a:t>Service Fabric (Without VMs)</a:t>
            </a:r>
          </a:p>
        </p:txBody>
      </p:sp>
      <p:sp>
        <p:nvSpPr>
          <p:cNvPr id="3" name="Text Placeholder 2">
            <a:extLst>
              <a:ext uri="{FF2B5EF4-FFF2-40B4-BE49-F238E27FC236}">
                <a16:creationId xmlns:a16="http://schemas.microsoft.com/office/drawing/2014/main" id="{55E3A395-2389-441F-A6B3-3DE1C0F85B5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09A3A2F-A749-47CF-946F-33FF09A49A23}"/>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D88173CB-3CB2-4746-B435-E561A0AF0140}"/>
              </a:ext>
            </a:extLst>
          </p:cNvPr>
          <p:cNvPicPr>
            <a:picLocks noGrp="1" noChangeAspect="1"/>
          </p:cNvPicPr>
          <p:nvPr>
            <p:ph idx="4294967295"/>
          </p:nvPr>
        </p:nvPicPr>
        <p:blipFill>
          <a:blip r:embed="rId3"/>
          <a:stretch>
            <a:fillRect/>
          </a:stretch>
        </p:blipFill>
        <p:spPr>
          <a:xfrm>
            <a:off x="2182812" y="1494461"/>
            <a:ext cx="7826375" cy="4351338"/>
          </a:xfrm>
          <a:prstGeom prst="rect">
            <a:avLst/>
          </a:prstGeom>
        </p:spPr>
      </p:pic>
      <p:sp>
        <p:nvSpPr>
          <p:cNvPr id="5" name="Arrow: Left 4">
            <a:extLst>
              <a:ext uri="{FF2B5EF4-FFF2-40B4-BE49-F238E27FC236}">
                <a16:creationId xmlns:a16="http://schemas.microsoft.com/office/drawing/2014/main" id="{B11CAF3A-AC8E-4DE6-A60E-CAB8658674AF}"/>
              </a:ext>
            </a:extLst>
          </p:cNvPr>
          <p:cNvSpPr/>
          <p:nvPr/>
        </p:nvSpPr>
        <p:spPr>
          <a:xfrm>
            <a:off x="6240031" y="4696566"/>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5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B1B1-8311-49E8-86E8-CC39FADC7C93}"/>
              </a:ext>
            </a:extLst>
          </p:cNvPr>
          <p:cNvSpPr>
            <a:spLocks noGrp="1"/>
          </p:cNvSpPr>
          <p:nvPr>
            <p:ph type="title"/>
          </p:nvPr>
        </p:nvSpPr>
        <p:spPr/>
        <p:txBody>
          <a:bodyPr/>
          <a:lstStyle/>
          <a:p>
            <a:r>
              <a:rPr lang="en-US" dirty="0"/>
              <a:t>Maintain</a:t>
            </a:r>
          </a:p>
        </p:txBody>
      </p:sp>
      <p:sp>
        <p:nvSpPr>
          <p:cNvPr id="3" name="Text Placeholder 2">
            <a:extLst>
              <a:ext uri="{FF2B5EF4-FFF2-40B4-BE49-F238E27FC236}">
                <a16:creationId xmlns:a16="http://schemas.microsoft.com/office/drawing/2014/main" id="{00A5467C-11ED-4E60-8F2D-C91323592A29}"/>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9E47C6FC-CA44-4E8C-B269-4789F304A147}"/>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4E96F3F8-C5A9-4C31-B6B6-4F1A4B3BCD98}"/>
              </a:ext>
            </a:extLst>
          </p:cNvPr>
          <p:cNvPicPr>
            <a:picLocks noGrp="1" noChangeAspect="1"/>
          </p:cNvPicPr>
          <p:nvPr>
            <p:ph idx="4294967295"/>
          </p:nvPr>
        </p:nvPicPr>
        <p:blipFill>
          <a:blip r:embed="rId2"/>
          <a:stretch>
            <a:fillRect/>
          </a:stretch>
        </p:blipFill>
        <p:spPr>
          <a:xfrm>
            <a:off x="2182812" y="1494461"/>
            <a:ext cx="7826375" cy="4351338"/>
          </a:xfrm>
        </p:spPr>
      </p:pic>
    </p:spTree>
    <p:extLst>
      <p:ext uri="{BB962C8B-B14F-4D97-AF65-F5344CB8AC3E}">
        <p14:creationId xmlns:p14="http://schemas.microsoft.com/office/powerpoint/2010/main" val="1006001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5091E72-C55C-4265-AFAA-FBC93664549F}"/>
              </a:ext>
            </a:extLst>
          </p:cNvPr>
          <p:cNvSpPr>
            <a:spLocks noGrp="1"/>
          </p:cNvSpPr>
          <p:nvPr>
            <p:ph type="pic" sz="quarter" idx="14"/>
          </p:nvPr>
        </p:nvSpPr>
        <p:spPr/>
      </p:sp>
      <p:sp>
        <p:nvSpPr>
          <p:cNvPr id="2" name="Title 1">
            <a:extLst>
              <a:ext uri="{FF2B5EF4-FFF2-40B4-BE49-F238E27FC236}">
                <a16:creationId xmlns:a16="http://schemas.microsoft.com/office/drawing/2014/main" id="{896E122F-511C-43D8-ACEF-57302D3681D5}"/>
              </a:ext>
            </a:extLst>
          </p:cNvPr>
          <p:cNvSpPr>
            <a:spLocks noGrp="1"/>
          </p:cNvSpPr>
          <p:nvPr>
            <p:ph type="title"/>
          </p:nvPr>
        </p:nvSpPr>
        <p:spPr/>
        <p:txBody>
          <a:bodyPr/>
          <a:lstStyle/>
          <a:p>
            <a:r>
              <a:rPr lang="en-US" dirty="0"/>
              <a:t>Operations</a:t>
            </a:r>
          </a:p>
        </p:txBody>
      </p:sp>
      <p:sp>
        <p:nvSpPr>
          <p:cNvPr id="3" name="Content Placeholder 2">
            <a:extLst>
              <a:ext uri="{FF2B5EF4-FFF2-40B4-BE49-F238E27FC236}">
                <a16:creationId xmlns:a16="http://schemas.microsoft.com/office/drawing/2014/main" id="{D90B1956-9A9C-47FE-9DFF-E043731312D7}"/>
              </a:ext>
            </a:extLst>
          </p:cNvPr>
          <p:cNvSpPr>
            <a:spLocks noGrp="1"/>
          </p:cNvSpPr>
          <p:nvPr>
            <p:ph type="body" sz="quarter" idx="12"/>
          </p:nvPr>
        </p:nvSpPr>
        <p:spPr/>
        <p:txBody>
          <a:bodyPr>
            <a:normAutofit/>
          </a:bodyPr>
          <a:lstStyle/>
          <a:p>
            <a:r>
              <a:rPr lang="en-US" dirty="0"/>
              <a:t>Apply Updates</a:t>
            </a:r>
          </a:p>
          <a:p>
            <a:pPr lvl="1"/>
            <a:r>
              <a:rPr lang="en-US" dirty="0"/>
              <a:t>This is where you can apply various deployable packages. These could be custom code, from an ISV or from Microsoft. Deployable Packages Only</a:t>
            </a:r>
          </a:p>
          <a:p>
            <a:r>
              <a:rPr lang="en-US" dirty="0"/>
              <a:t>Messages Online users (VMs Only)</a:t>
            </a:r>
          </a:p>
          <a:p>
            <a:pPr lvl="1"/>
            <a:r>
              <a:rPr lang="en-US" dirty="0"/>
              <a:t>This will let you display a message to users who are active in the system. Typically, this is used to broadcast a system downtime message for people who are still active.</a:t>
            </a:r>
          </a:p>
          <a:p>
            <a:r>
              <a:rPr lang="en-US" dirty="0"/>
              <a:t>Upcoming Updates</a:t>
            </a:r>
          </a:p>
          <a:p>
            <a:pPr lvl="1"/>
            <a:r>
              <a:rPr lang="en-US" dirty="0"/>
              <a:t>Self-explanatory. You can see what is scheduled and when. If you wish to change the schedule, go to the hamburger &gt; Project Settings &gt; Update Settings</a:t>
            </a:r>
          </a:p>
        </p:txBody>
      </p:sp>
      <p:sp>
        <p:nvSpPr>
          <p:cNvPr id="5" name="Text Placeholder 4">
            <a:extLst>
              <a:ext uri="{FF2B5EF4-FFF2-40B4-BE49-F238E27FC236}">
                <a16:creationId xmlns:a16="http://schemas.microsoft.com/office/drawing/2014/main" id="{64560B49-2F11-4CC9-A649-E023D5050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925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0C24-FCB6-4260-BADE-6DF3A7E56B9C}"/>
              </a:ext>
            </a:extLst>
          </p:cNvPr>
          <p:cNvSpPr>
            <a:spLocks noGrp="1"/>
          </p:cNvSpPr>
          <p:nvPr>
            <p:ph type="title"/>
          </p:nvPr>
        </p:nvSpPr>
        <p:spPr/>
        <p:txBody>
          <a:bodyPr/>
          <a:lstStyle/>
          <a:p>
            <a:r>
              <a:rPr lang="en-US" dirty="0"/>
              <a:t>Apply Updates (Service Fabric)</a:t>
            </a:r>
          </a:p>
        </p:txBody>
      </p:sp>
      <p:sp>
        <p:nvSpPr>
          <p:cNvPr id="3" name="Text Placeholder 2">
            <a:extLst>
              <a:ext uri="{FF2B5EF4-FFF2-40B4-BE49-F238E27FC236}">
                <a16:creationId xmlns:a16="http://schemas.microsoft.com/office/drawing/2014/main" id="{3A2FDBA0-9824-451E-BAEF-BE64808A43E1}"/>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9FA033C4-1613-4F70-A0CF-ABA3E59EC2FE}"/>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2259292E-1138-4C09-9781-71C035050871}"/>
              </a:ext>
            </a:extLst>
          </p:cNvPr>
          <p:cNvPicPr>
            <a:picLocks noGrp="1" noChangeAspect="1"/>
          </p:cNvPicPr>
          <p:nvPr>
            <p:ph idx="4294967295"/>
          </p:nvPr>
        </p:nvPicPr>
        <p:blipFill>
          <a:blip r:embed="rId2"/>
          <a:stretch>
            <a:fillRect/>
          </a:stretch>
        </p:blipFill>
        <p:spPr>
          <a:xfrm>
            <a:off x="2182812" y="1494461"/>
            <a:ext cx="7826375" cy="4351338"/>
          </a:xfrm>
        </p:spPr>
      </p:pic>
    </p:spTree>
    <p:extLst>
      <p:ext uri="{BB962C8B-B14F-4D97-AF65-F5344CB8AC3E}">
        <p14:creationId xmlns:p14="http://schemas.microsoft.com/office/powerpoint/2010/main" val="3905869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2D1-8AE1-4D05-B64B-51E3E85CDEAA}"/>
              </a:ext>
            </a:extLst>
          </p:cNvPr>
          <p:cNvSpPr>
            <a:spLocks noGrp="1"/>
          </p:cNvSpPr>
          <p:nvPr>
            <p:ph type="title"/>
          </p:nvPr>
        </p:nvSpPr>
        <p:spPr/>
        <p:txBody>
          <a:bodyPr/>
          <a:lstStyle/>
          <a:p>
            <a:r>
              <a:rPr lang="en-US" dirty="0"/>
              <a:t>Message Online Users (VMs Only)</a:t>
            </a:r>
          </a:p>
        </p:txBody>
      </p:sp>
      <p:sp>
        <p:nvSpPr>
          <p:cNvPr id="3" name="Text Placeholder 2">
            <a:extLst>
              <a:ext uri="{FF2B5EF4-FFF2-40B4-BE49-F238E27FC236}">
                <a16:creationId xmlns:a16="http://schemas.microsoft.com/office/drawing/2014/main" id="{BD98AAAB-572F-4FFF-90CF-E57D2A8DACB4}"/>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35D0D8EF-CE62-470C-BC67-7491CA478CFA}"/>
              </a:ext>
            </a:extLst>
          </p:cNvPr>
          <p:cNvSpPr>
            <a:spLocks noGrp="1"/>
          </p:cNvSpPr>
          <p:nvPr>
            <p:ph type="body" sz="quarter" idx="13"/>
          </p:nvPr>
        </p:nvSpPr>
        <p:spPr/>
        <p:txBody>
          <a:bodyPr/>
          <a:lstStyle/>
          <a:p>
            <a:endParaRPr lang="en-US"/>
          </a:p>
        </p:txBody>
      </p:sp>
      <p:pic>
        <p:nvPicPr>
          <p:cNvPr id="1026" name="Picture 2" descr="https://4.bp.blogspot.com/-OgSEqBiGpjY/Wt1zfIIQo-I/AAAAAAAADv0/g3saRAR4NqE64EGvDT8HQVcguGIp4MIyQCLcBGAs/s1600/10.png">
            <a:extLst>
              <a:ext uri="{FF2B5EF4-FFF2-40B4-BE49-F238E27FC236}">
                <a16:creationId xmlns:a16="http://schemas.microsoft.com/office/drawing/2014/main" id="{ECB4D207-B212-468F-819F-4DAB9B70443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38200" y="1494461"/>
            <a:ext cx="10515600" cy="404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64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2791-2B43-4550-A8F7-A786BD2229D4}"/>
              </a:ext>
            </a:extLst>
          </p:cNvPr>
          <p:cNvSpPr>
            <a:spLocks noGrp="1"/>
          </p:cNvSpPr>
          <p:nvPr>
            <p:ph type="title"/>
          </p:nvPr>
        </p:nvSpPr>
        <p:spPr/>
        <p:txBody>
          <a:bodyPr/>
          <a:lstStyle/>
          <a:p>
            <a:r>
              <a:rPr lang="en-US" dirty="0"/>
              <a:t>Upcoming Updates</a:t>
            </a:r>
          </a:p>
        </p:txBody>
      </p:sp>
      <p:sp>
        <p:nvSpPr>
          <p:cNvPr id="5" name="Text Placeholder 4">
            <a:extLst>
              <a:ext uri="{FF2B5EF4-FFF2-40B4-BE49-F238E27FC236}">
                <a16:creationId xmlns:a16="http://schemas.microsoft.com/office/drawing/2014/main" id="{EB7A50E5-E7A4-4551-AC06-A2B43D1F577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E7A25B-530C-48D8-B4D9-AFD913F26F8B}"/>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D5716EAC-4F84-4347-951D-59AFD2B92C2F}"/>
              </a:ext>
            </a:extLst>
          </p:cNvPr>
          <p:cNvPicPr>
            <a:picLocks noChangeAspect="1"/>
          </p:cNvPicPr>
          <p:nvPr/>
        </p:nvPicPr>
        <p:blipFill>
          <a:blip r:embed="rId2"/>
          <a:stretch>
            <a:fillRect/>
          </a:stretch>
        </p:blipFill>
        <p:spPr>
          <a:xfrm>
            <a:off x="2573017" y="1494461"/>
            <a:ext cx="7045965" cy="4153144"/>
          </a:xfrm>
          <a:prstGeom prst="rect">
            <a:avLst/>
          </a:prstGeom>
        </p:spPr>
      </p:pic>
    </p:spTree>
    <p:extLst>
      <p:ext uri="{BB962C8B-B14F-4D97-AF65-F5344CB8AC3E}">
        <p14:creationId xmlns:p14="http://schemas.microsoft.com/office/powerpoint/2010/main" val="4155705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7C9A-F455-4494-A4FF-154317D856FD}"/>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48C0A6F3-DF6F-4FC7-B466-E982D05FD9CC}"/>
              </a:ext>
            </a:extLst>
          </p:cNvPr>
          <p:cNvSpPr>
            <a:spLocks noGrp="1"/>
          </p:cNvSpPr>
          <p:nvPr>
            <p:ph type="body" sz="quarter" idx="12"/>
          </p:nvPr>
        </p:nvSpPr>
        <p:spPr/>
        <p:txBody>
          <a:bodyPr/>
          <a:lstStyle/>
          <a:p>
            <a:r>
              <a:rPr lang="en-US" dirty="0"/>
              <a:t>Enable Access</a:t>
            </a:r>
          </a:p>
          <a:p>
            <a:pPr lvl="1"/>
            <a:r>
              <a:rPr lang="en-US" dirty="0"/>
              <a:t>This is where you will enable access to RDP to the various servers. This is an interface the change the firewall rules for the servers in that environment.</a:t>
            </a:r>
          </a:p>
          <a:p>
            <a:r>
              <a:rPr lang="en-US" dirty="0"/>
              <a:t>Restart Services</a:t>
            </a:r>
          </a:p>
          <a:p>
            <a:pPr lvl="1"/>
            <a:r>
              <a:rPr lang="en-US" dirty="0"/>
              <a:t>Here you’ll be able to start 1 of the following: Batch, DIXF, Reporting Server, LCS Diagnostics, IIS for VMs. Fewer for Service Fabric.</a:t>
            </a:r>
          </a:p>
          <a:p>
            <a:r>
              <a:rPr lang="en-US" dirty="0"/>
              <a:t>Move Databases</a:t>
            </a:r>
          </a:p>
          <a:p>
            <a:pPr lvl="1"/>
            <a:r>
              <a:rPr lang="en-US" dirty="0"/>
              <a:t>Several Options</a:t>
            </a:r>
          </a:p>
        </p:txBody>
      </p:sp>
      <p:sp>
        <p:nvSpPr>
          <p:cNvPr id="4" name="Text Placeholder 3">
            <a:extLst>
              <a:ext uri="{FF2B5EF4-FFF2-40B4-BE49-F238E27FC236}">
                <a16:creationId xmlns:a16="http://schemas.microsoft.com/office/drawing/2014/main" id="{8152BDEE-7A29-4897-97DF-EA9408E2A0D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4308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sp>
        <p:nvSpPr>
          <p:cNvPr id="3" name="Text Placeholder 2">
            <a:extLst>
              <a:ext uri="{FF2B5EF4-FFF2-40B4-BE49-F238E27FC236}">
                <a16:creationId xmlns:a16="http://schemas.microsoft.com/office/drawing/2014/main" id="{1599AD39-F4FB-4972-82A1-C56353564E8F}"/>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246A92AD-A85D-4EEF-BD50-C360CE2DDE3C}"/>
              </a:ext>
            </a:extLst>
          </p:cNvPr>
          <p:cNvSpPr>
            <a:spLocks noGrp="1"/>
          </p:cNvSpPr>
          <p:nvPr>
            <p:ph type="body" sz="quarter" idx="13"/>
          </p:nvPr>
        </p:nvSpPr>
        <p:spPr/>
        <p:txBody>
          <a:bodyPr/>
          <a:lstStyle/>
          <a:p>
            <a:endParaRPr lang="en-US"/>
          </a:p>
        </p:txBody>
      </p:sp>
      <p:pic>
        <p:nvPicPr>
          <p:cNvPr id="8" name="Content Placeholder 7">
            <a:extLst>
              <a:ext uri="{FF2B5EF4-FFF2-40B4-BE49-F238E27FC236}">
                <a16:creationId xmlns:a16="http://schemas.microsoft.com/office/drawing/2014/main" id="{89234913-79DC-42D9-9B1E-26694E06F2B7}"/>
              </a:ext>
            </a:extLst>
          </p:cNvPr>
          <p:cNvPicPr>
            <a:picLocks noGrp="1" noChangeAspect="1"/>
          </p:cNvPicPr>
          <p:nvPr>
            <p:ph idx="4294967295"/>
          </p:nvPr>
        </p:nvPicPr>
        <p:blipFill>
          <a:blip r:embed="rId3"/>
          <a:stretch>
            <a:fillRect/>
          </a:stretch>
        </p:blipFill>
        <p:spPr>
          <a:xfrm>
            <a:off x="2182812" y="1494461"/>
            <a:ext cx="7826375" cy="4351338"/>
          </a:xfrm>
          <a:prstGeom prst="rect">
            <a:avLst/>
          </a:prstGeom>
        </p:spPr>
      </p:pic>
    </p:spTree>
    <p:extLst>
      <p:ext uri="{BB962C8B-B14F-4D97-AF65-F5344CB8AC3E}">
        <p14:creationId xmlns:p14="http://schemas.microsoft.com/office/powerpoint/2010/main" val="2755907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sp>
        <p:nvSpPr>
          <p:cNvPr id="4" name="Text Placeholder 3">
            <a:extLst>
              <a:ext uri="{FF2B5EF4-FFF2-40B4-BE49-F238E27FC236}">
                <a16:creationId xmlns:a16="http://schemas.microsoft.com/office/drawing/2014/main" id="{F8C9504D-9BAF-45BB-A84B-7FA405373D2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2E7DEEA-CA3C-4BBB-8F6E-FFA59F54D9DB}"/>
              </a:ext>
            </a:extLst>
          </p:cNvPr>
          <p:cNvSpPr>
            <a:spLocks noGrp="1"/>
          </p:cNvSpPr>
          <p:nvPr>
            <p:ph type="body" sz="quarter" idx="13"/>
          </p:nvPr>
        </p:nvSpPr>
        <p:spPr/>
        <p:txBody>
          <a:bodyPr/>
          <a:lstStyle/>
          <a:p>
            <a:endParaRPr lang="en-US"/>
          </a:p>
        </p:txBody>
      </p:sp>
      <p:pic>
        <p:nvPicPr>
          <p:cNvPr id="3" name="Content Placeholder 2">
            <a:extLst>
              <a:ext uri="{FF2B5EF4-FFF2-40B4-BE49-F238E27FC236}">
                <a16:creationId xmlns:a16="http://schemas.microsoft.com/office/drawing/2014/main" id="{EA54E650-988B-4647-83D4-9C7564F51791}"/>
              </a:ext>
            </a:extLst>
          </p:cNvPr>
          <p:cNvPicPr>
            <a:picLocks noGrp="1" noChangeAspect="1"/>
          </p:cNvPicPr>
          <p:nvPr>
            <p:ph idx="4294967295"/>
          </p:nvPr>
        </p:nvPicPr>
        <p:blipFill>
          <a:blip r:embed="rId3"/>
          <a:stretch>
            <a:fillRect/>
          </a:stretch>
        </p:blipFill>
        <p:spPr>
          <a:xfrm>
            <a:off x="2182812" y="1501724"/>
            <a:ext cx="7826375" cy="4351338"/>
          </a:xfrm>
          <a:prstGeom prst="rect">
            <a:avLst/>
          </a:prstGeom>
        </p:spPr>
      </p:pic>
    </p:spTree>
    <p:extLst>
      <p:ext uri="{BB962C8B-B14F-4D97-AF65-F5344CB8AC3E}">
        <p14:creationId xmlns:p14="http://schemas.microsoft.com/office/powerpoint/2010/main" val="191730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60DD-C905-4087-91AA-7B4522B406DA}"/>
              </a:ext>
            </a:extLst>
          </p:cNvPr>
          <p:cNvSpPr>
            <a:spLocks noGrp="1"/>
          </p:cNvSpPr>
          <p:nvPr>
            <p:ph type="title"/>
          </p:nvPr>
        </p:nvSpPr>
        <p:spPr/>
        <p:txBody>
          <a:bodyPr/>
          <a:lstStyle/>
          <a:p>
            <a:r>
              <a:rPr lang="en-US" dirty="0"/>
              <a:t>LCS Look and Feel – On Premise</a:t>
            </a:r>
          </a:p>
        </p:txBody>
      </p:sp>
      <p:sp>
        <p:nvSpPr>
          <p:cNvPr id="3" name="Text Placeholder 2">
            <a:extLst>
              <a:ext uri="{FF2B5EF4-FFF2-40B4-BE49-F238E27FC236}">
                <a16:creationId xmlns:a16="http://schemas.microsoft.com/office/drawing/2014/main" id="{E9B77590-D765-4AC7-B0CE-5E21DB57BD87}"/>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3414946-F3CB-4224-8C96-1A1E9A7D2DD4}"/>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3C0D071D-6ED2-4643-9FA5-96E430991939}"/>
              </a:ext>
            </a:extLst>
          </p:cNvPr>
          <p:cNvPicPr>
            <a:picLocks noGrp="1" noChangeAspect="1"/>
          </p:cNvPicPr>
          <p:nvPr>
            <p:ph idx="4294967295"/>
          </p:nvPr>
        </p:nvPicPr>
        <p:blipFill>
          <a:blip r:embed="rId3"/>
          <a:stretch>
            <a:fillRect/>
          </a:stretch>
        </p:blipFill>
        <p:spPr>
          <a:xfrm>
            <a:off x="2801937" y="1494461"/>
            <a:ext cx="6588125" cy="4351338"/>
          </a:xfrm>
          <a:prstGeom prst="rect">
            <a:avLst/>
          </a:prstGeom>
        </p:spPr>
      </p:pic>
    </p:spTree>
    <p:extLst>
      <p:ext uri="{BB962C8B-B14F-4D97-AF65-F5344CB8AC3E}">
        <p14:creationId xmlns:p14="http://schemas.microsoft.com/office/powerpoint/2010/main" val="499120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sp>
        <p:nvSpPr>
          <p:cNvPr id="4" name="Text Placeholder 3">
            <a:extLst>
              <a:ext uri="{FF2B5EF4-FFF2-40B4-BE49-F238E27FC236}">
                <a16:creationId xmlns:a16="http://schemas.microsoft.com/office/drawing/2014/main" id="{84738698-1513-46B6-B82F-24738010001A}"/>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8BC6BA3-F601-49C8-A5B9-E5FFB5794C0E}"/>
              </a:ext>
            </a:extLst>
          </p:cNvPr>
          <p:cNvSpPr>
            <a:spLocks noGrp="1"/>
          </p:cNvSpPr>
          <p:nvPr>
            <p:ph type="body" sz="quarter" idx="13"/>
          </p:nvPr>
        </p:nvSpPr>
        <p:spPr/>
        <p:txBody>
          <a:bodyPr/>
          <a:lstStyle/>
          <a:p>
            <a:endParaRPr lang="en-US"/>
          </a:p>
        </p:txBody>
      </p:sp>
      <p:pic>
        <p:nvPicPr>
          <p:cNvPr id="3" name="Content Placeholder 2">
            <a:extLst>
              <a:ext uri="{FF2B5EF4-FFF2-40B4-BE49-F238E27FC236}">
                <a16:creationId xmlns:a16="http://schemas.microsoft.com/office/drawing/2014/main" id="{8D62A76F-6539-4512-9B55-3812E9512C51}"/>
              </a:ext>
            </a:extLst>
          </p:cNvPr>
          <p:cNvPicPr>
            <a:picLocks noGrp="1" noChangeAspect="1"/>
          </p:cNvPicPr>
          <p:nvPr>
            <p:ph idx="4294967295"/>
          </p:nvPr>
        </p:nvPicPr>
        <p:blipFill>
          <a:blip r:embed="rId3"/>
          <a:stretch>
            <a:fillRect/>
          </a:stretch>
        </p:blipFill>
        <p:spPr>
          <a:xfrm>
            <a:off x="2182812" y="1494461"/>
            <a:ext cx="7826375" cy="4351338"/>
          </a:xfrm>
          <a:prstGeom prst="rect">
            <a:avLst/>
          </a:prstGeom>
        </p:spPr>
      </p:pic>
    </p:spTree>
    <p:extLst>
      <p:ext uri="{BB962C8B-B14F-4D97-AF65-F5344CB8AC3E}">
        <p14:creationId xmlns:p14="http://schemas.microsoft.com/office/powerpoint/2010/main" val="2743379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810F-2F9C-4357-A5DD-01A66CB050FA}"/>
              </a:ext>
            </a:extLst>
          </p:cNvPr>
          <p:cNvSpPr>
            <a:spLocks noGrp="1"/>
          </p:cNvSpPr>
          <p:nvPr>
            <p:ph type="title"/>
          </p:nvPr>
        </p:nvSpPr>
        <p:spPr/>
        <p:txBody>
          <a:bodyPr/>
          <a:lstStyle/>
          <a:p>
            <a:r>
              <a:rPr lang="en-US" dirty="0"/>
              <a:t>Restart Service (Service Fabric)</a:t>
            </a:r>
          </a:p>
        </p:txBody>
      </p:sp>
      <p:sp>
        <p:nvSpPr>
          <p:cNvPr id="3" name="Text Placeholder 2">
            <a:extLst>
              <a:ext uri="{FF2B5EF4-FFF2-40B4-BE49-F238E27FC236}">
                <a16:creationId xmlns:a16="http://schemas.microsoft.com/office/drawing/2014/main" id="{2FD0A92A-5ECC-48DA-8D5A-AD85181AAECF}"/>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26967B1-000E-4977-B1B4-3CC455544BAC}"/>
              </a:ext>
            </a:extLst>
          </p:cNvPr>
          <p:cNvSpPr>
            <a:spLocks noGrp="1"/>
          </p:cNvSpPr>
          <p:nvPr>
            <p:ph type="body" sz="quarter" idx="13"/>
          </p:nvPr>
        </p:nvSpPr>
        <p:spPr/>
        <p:txBody>
          <a:bodyPr/>
          <a:lstStyle/>
          <a:p>
            <a:endParaRPr lang="en-US"/>
          </a:p>
        </p:txBody>
      </p:sp>
      <p:pic>
        <p:nvPicPr>
          <p:cNvPr id="5" name="Content Placeholder 4">
            <a:extLst>
              <a:ext uri="{FF2B5EF4-FFF2-40B4-BE49-F238E27FC236}">
                <a16:creationId xmlns:a16="http://schemas.microsoft.com/office/drawing/2014/main" id="{C5836285-1CE6-4005-83D5-2163EAD8FC63}"/>
              </a:ext>
            </a:extLst>
          </p:cNvPr>
          <p:cNvPicPr>
            <a:picLocks noGrp="1" noChangeAspect="1"/>
          </p:cNvPicPr>
          <p:nvPr>
            <p:ph idx="4294967295"/>
          </p:nvPr>
        </p:nvPicPr>
        <p:blipFill>
          <a:blip r:embed="rId2"/>
          <a:stretch>
            <a:fillRect/>
          </a:stretch>
        </p:blipFill>
        <p:spPr>
          <a:xfrm>
            <a:off x="3948112" y="1494461"/>
            <a:ext cx="4295775" cy="3275012"/>
          </a:xfrm>
          <a:prstGeom prst="rect">
            <a:avLst/>
          </a:prstGeom>
        </p:spPr>
      </p:pic>
    </p:spTree>
    <p:extLst>
      <p:ext uri="{BB962C8B-B14F-4D97-AF65-F5344CB8AC3E}">
        <p14:creationId xmlns:p14="http://schemas.microsoft.com/office/powerpoint/2010/main" val="41409056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BC52-8148-452F-8764-83E5D6AD299C}"/>
              </a:ext>
            </a:extLst>
          </p:cNvPr>
          <p:cNvSpPr>
            <a:spLocks noGrp="1"/>
          </p:cNvSpPr>
          <p:nvPr>
            <p:ph type="title"/>
          </p:nvPr>
        </p:nvSpPr>
        <p:spPr/>
        <p:txBody>
          <a:bodyPr/>
          <a:lstStyle/>
          <a:p>
            <a:r>
              <a:rPr lang="en-US" dirty="0"/>
              <a:t>Restart Service (VMs)</a:t>
            </a:r>
          </a:p>
        </p:txBody>
      </p:sp>
      <p:sp>
        <p:nvSpPr>
          <p:cNvPr id="3" name="Text Placeholder 2">
            <a:extLst>
              <a:ext uri="{FF2B5EF4-FFF2-40B4-BE49-F238E27FC236}">
                <a16:creationId xmlns:a16="http://schemas.microsoft.com/office/drawing/2014/main" id="{4B522F3E-273F-489A-8EC7-5A0D715B6B7D}"/>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0B7431EC-5102-4403-963B-BFC3766F9F2F}"/>
              </a:ext>
            </a:extLst>
          </p:cNvPr>
          <p:cNvSpPr>
            <a:spLocks noGrp="1"/>
          </p:cNvSpPr>
          <p:nvPr>
            <p:ph type="body" sz="quarter" idx="13"/>
          </p:nvPr>
        </p:nvSpPr>
        <p:spPr/>
        <p:txBody>
          <a:bodyPr/>
          <a:lstStyle/>
          <a:p>
            <a:endParaRPr lang="en-US"/>
          </a:p>
        </p:txBody>
      </p:sp>
      <p:pic>
        <p:nvPicPr>
          <p:cNvPr id="4" name="Content Placeholder 3">
            <a:extLst>
              <a:ext uri="{FF2B5EF4-FFF2-40B4-BE49-F238E27FC236}">
                <a16:creationId xmlns:a16="http://schemas.microsoft.com/office/drawing/2014/main" id="{F4C46DB9-4B13-4FAE-9242-B295ACADABEC}"/>
              </a:ext>
            </a:extLst>
          </p:cNvPr>
          <p:cNvPicPr>
            <a:picLocks noGrp="1" noChangeAspect="1"/>
          </p:cNvPicPr>
          <p:nvPr>
            <p:ph idx="4294967295"/>
          </p:nvPr>
        </p:nvPicPr>
        <p:blipFill>
          <a:blip r:embed="rId2"/>
          <a:stretch>
            <a:fillRect/>
          </a:stretch>
        </p:blipFill>
        <p:spPr>
          <a:xfrm>
            <a:off x="4129087" y="1494461"/>
            <a:ext cx="3933825" cy="3370262"/>
          </a:xfrm>
          <a:prstGeom prst="rect">
            <a:avLst/>
          </a:prstGeom>
        </p:spPr>
      </p:pic>
    </p:spTree>
    <p:extLst>
      <p:ext uri="{BB962C8B-B14F-4D97-AF65-F5344CB8AC3E}">
        <p14:creationId xmlns:p14="http://schemas.microsoft.com/office/powerpoint/2010/main" val="3487482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A50C-8CD2-48E6-B614-3A716BD5DEED}"/>
              </a:ext>
            </a:extLst>
          </p:cNvPr>
          <p:cNvSpPr>
            <a:spLocks noGrp="1"/>
          </p:cNvSpPr>
          <p:nvPr>
            <p:ph type="title"/>
          </p:nvPr>
        </p:nvSpPr>
        <p:spPr/>
        <p:txBody>
          <a:bodyPr/>
          <a:lstStyle/>
          <a:p>
            <a:r>
              <a:rPr lang="en-US" dirty="0"/>
              <a:t>Move Database</a:t>
            </a:r>
          </a:p>
        </p:txBody>
      </p:sp>
      <p:sp>
        <p:nvSpPr>
          <p:cNvPr id="5" name="Text Placeholder 4">
            <a:extLst>
              <a:ext uri="{FF2B5EF4-FFF2-40B4-BE49-F238E27FC236}">
                <a16:creationId xmlns:a16="http://schemas.microsoft.com/office/drawing/2014/main" id="{91626701-124D-405C-83CC-54C4F878BD1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B98710F-E1E1-4960-955B-A6A6E36A4CBD}"/>
              </a:ext>
            </a:extLst>
          </p:cNvPr>
          <p:cNvSpPr>
            <a:spLocks noGrp="1"/>
          </p:cNvSpPr>
          <p:nvPr>
            <p:ph type="body" sz="quarter" idx="13"/>
          </p:nvPr>
        </p:nvSpPr>
        <p:spPr/>
        <p:txBody>
          <a:bodyPr/>
          <a:lstStyle/>
          <a:p>
            <a:endParaRPr lang="en-US" dirty="0"/>
          </a:p>
        </p:txBody>
      </p:sp>
      <p:pic>
        <p:nvPicPr>
          <p:cNvPr id="4" name="Picture 3">
            <a:extLst>
              <a:ext uri="{FF2B5EF4-FFF2-40B4-BE49-F238E27FC236}">
                <a16:creationId xmlns:a16="http://schemas.microsoft.com/office/drawing/2014/main" id="{3B5CD9FA-0EDC-4DDC-A1E4-222860A8E1A9}"/>
              </a:ext>
            </a:extLst>
          </p:cNvPr>
          <p:cNvPicPr>
            <a:picLocks noChangeAspect="1"/>
          </p:cNvPicPr>
          <p:nvPr/>
        </p:nvPicPr>
        <p:blipFill>
          <a:blip r:embed="rId3"/>
          <a:stretch>
            <a:fillRect/>
          </a:stretch>
        </p:blipFill>
        <p:spPr>
          <a:xfrm>
            <a:off x="4632179" y="1494461"/>
            <a:ext cx="2927641" cy="4047033"/>
          </a:xfrm>
          <a:prstGeom prst="rect">
            <a:avLst/>
          </a:prstGeom>
        </p:spPr>
      </p:pic>
    </p:spTree>
    <p:extLst>
      <p:ext uri="{BB962C8B-B14F-4D97-AF65-F5344CB8AC3E}">
        <p14:creationId xmlns:p14="http://schemas.microsoft.com/office/powerpoint/2010/main" val="233415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1C5D4A3A-2D5F-4D62-9B7B-AD6BCDFCCF8B}"/>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EF563865-EEBA-46D3-8F5D-054D4393A8AE}"/>
              </a:ext>
            </a:extLst>
          </p:cNvPr>
          <p:cNvSpPr>
            <a:spLocks noGrp="1"/>
          </p:cNvSpPr>
          <p:nvPr>
            <p:ph type="title"/>
          </p:nvPr>
        </p:nvSpPr>
        <p:spPr/>
        <p:txBody>
          <a:bodyPr/>
          <a:lstStyle/>
          <a:p>
            <a:r>
              <a:rPr lang="en-US" dirty="0"/>
              <a:t>Operations – Move Database</a:t>
            </a:r>
          </a:p>
        </p:txBody>
      </p:sp>
      <p:sp>
        <p:nvSpPr>
          <p:cNvPr id="3" name="Content Placeholder 2">
            <a:extLst>
              <a:ext uri="{FF2B5EF4-FFF2-40B4-BE49-F238E27FC236}">
                <a16:creationId xmlns:a16="http://schemas.microsoft.com/office/drawing/2014/main" id="{75BDE851-365A-4FD3-A637-C5B6833B2722}"/>
              </a:ext>
            </a:extLst>
          </p:cNvPr>
          <p:cNvSpPr>
            <a:spLocks noGrp="1"/>
          </p:cNvSpPr>
          <p:nvPr>
            <p:ph type="body" sz="quarter" idx="12"/>
          </p:nvPr>
        </p:nvSpPr>
        <p:spPr/>
        <p:txBody>
          <a:bodyPr>
            <a:normAutofit/>
          </a:bodyPr>
          <a:lstStyle/>
          <a:p>
            <a:r>
              <a:rPr lang="en-US" dirty="0"/>
              <a:t>Refresh Database</a:t>
            </a:r>
          </a:p>
          <a:p>
            <a:r>
              <a:rPr lang="en-US" dirty="0"/>
              <a:t>Import Database</a:t>
            </a:r>
          </a:p>
          <a:p>
            <a:r>
              <a:rPr lang="en-US" dirty="0"/>
              <a:t>Export Database</a:t>
            </a:r>
          </a:p>
          <a:p>
            <a:r>
              <a:rPr lang="en-US" dirty="0"/>
              <a:t>Point-in-Time restore Prod to Sandbox</a:t>
            </a:r>
          </a:p>
          <a:p>
            <a:r>
              <a:rPr lang="en-US" dirty="0"/>
              <a:t>Point-in-Time restore</a:t>
            </a:r>
          </a:p>
          <a:p>
            <a:endParaRPr lang="en-US" dirty="0"/>
          </a:p>
          <a:p>
            <a:endParaRPr lang="en-US" dirty="0"/>
          </a:p>
        </p:txBody>
      </p:sp>
      <p:sp>
        <p:nvSpPr>
          <p:cNvPr id="4" name="Text Placeholder 3">
            <a:extLst>
              <a:ext uri="{FF2B5EF4-FFF2-40B4-BE49-F238E27FC236}">
                <a16:creationId xmlns:a16="http://schemas.microsoft.com/office/drawing/2014/main" id="{10DD9E90-57B4-42FE-80A6-1781DC90B9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419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B6BFC6B8-7DE2-4040-A021-E196066F14BC}"/>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A54474C2-4074-49D8-B086-3AA551E02689}"/>
              </a:ext>
            </a:extLst>
          </p:cNvPr>
          <p:cNvSpPr>
            <a:spLocks noGrp="1"/>
          </p:cNvSpPr>
          <p:nvPr>
            <p:ph type="title"/>
          </p:nvPr>
        </p:nvSpPr>
        <p:spPr/>
        <p:txBody>
          <a:bodyPr/>
          <a:lstStyle/>
          <a:p>
            <a:r>
              <a:rPr lang="en-US" dirty="0"/>
              <a:t>Operations – Move Databases - Export</a:t>
            </a:r>
          </a:p>
        </p:txBody>
      </p:sp>
      <p:sp>
        <p:nvSpPr>
          <p:cNvPr id="6" name="Text Placeholder 5">
            <a:extLst>
              <a:ext uri="{FF2B5EF4-FFF2-40B4-BE49-F238E27FC236}">
                <a16:creationId xmlns:a16="http://schemas.microsoft.com/office/drawing/2014/main" id="{A0CB31E9-4050-44E5-8CBF-70C4BC45956C}"/>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Export database from a standard environment to the asset library</a:t>
            </a:r>
          </a:p>
          <a:p>
            <a:endParaRPr lang="en-US" dirty="0"/>
          </a:p>
        </p:txBody>
      </p:sp>
      <p:sp>
        <p:nvSpPr>
          <p:cNvPr id="7" name="Text Placeholder 6">
            <a:extLst>
              <a:ext uri="{FF2B5EF4-FFF2-40B4-BE49-F238E27FC236}">
                <a16:creationId xmlns:a16="http://schemas.microsoft.com/office/drawing/2014/main" id="{448113A1-C4B9-47F8-9466-8D19FBEF1EB8}"/>
              </a:ext>
            </a:extLst>
          </p:cNvPr>
          <p:cNvSpPr>
            <a:spLocks noGrp="1"/>
          </p:cNvSpPr>
          <p:nvPr>
            <p:ph type="body" sz="quarter" idx="13"/>
          </p:nvPr>
        </p:nvSpPr>
        <p:spPr/>
        <p:txBody>
          <a:bodyPr/>
          <a:lstStyle/>
          <a:p>
            <a:r>
              <a:rPr lang="en-US" dirty="0"/>
              <a:t>Export Database</a:t>
            </a:r>
          </a:p>
        </p:txBody>
      </p:sp>
    </p:spTree>
    <p:extLst>
      <p:ext uri="{BB962C8B-B14F-4D97-AF65-F5344CB8AC3E}">
        <p14:creationId xmlns:p14="http://schemas.microsoft.com/office/powerpoint/2010/main" val="2578026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23AB732-8607-4497-8F67-7EA07C12A4ED}"/>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A54474C2-4074-49D8-B086-3AA551E02689}"/>
              </a:ext>
            </a:extLst>
          </p:cNvPr>
          <p:cNvSpPr>
            <a:spLocks noGrp="1"/>
          </p:cNvSpPr>
          <p:nvPr>
            <p:ph type="title"/>
          </p:nvPr>
        </p:nvSpPr>
        <p:spPr/>
        <p:txBody>
          <a:bodyPr/>
          <a:lstStyle/>
          <a:p>
            <a:r>
              <a:rPr lang="en-US" dirty="0"/>
              <a:t>Operations – Move Databases - Import</a:t>
            </a:r>
          </a:p>
        </p:txBody>
      </p:sp>
      <p:sp>
        <p:nvSpPr>
          <p:cNvPr id="3" name="Text Placeholder 2">
            <a:extLst>
              <a:ext uri="{FF2B5EF4-FFF2-40B4-BE49-F238E27FC236}">
                <a16:creationId xmlns:a16="http://schemas.microsoft.com/office/drawing/2014/main" id="{B4ED6C48-0EA2-49CD-A72C-B325BBA975CF}"/>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Import a database into a standard environment from the asset library</a:t>
            </a:r>
          </a:p>
          <a:p>
            <a:endParaRPr lang="en-US" dirty="0"/>
          </a:p>
        </p:txBody>
      </p:sp>
      <p:sp>
        <p:nvSpPr>
          <p:cNvPr id="5" name="Text Placeholder 4">
            <a:extLst>
              <a:ext uri="{FF2B5EF4-FFF2-40B4-BE49-F238E27FC236}">
                <a16:creationId xmlns:a16="http://schemas.microsoft.com/office/drawing/2014/main" id="{B6E42A40-52ED-48BD-87D9-484DB6492E76}"/>
              </a:ext>
            </a:extLst>
          </p:cNvPr>
          <p:cNvSpPr>
            <a:spLocks noGrp="1"/>
          </p:cNvSpPr>
          <p:nvPr>
            <p:ph type="body" sz="quarter" idx="13"/>
          </p:nvPr>
        </p:nvSpPr>
        <p:spPr/>
        <p:txBody>
          <a:bodyPr/>
          <a:lstStyle/>
          <a:p>
            <a:r>
              <a:rPr lang="en-US" dirty="0"/>
              <a:t>Import Database</a:t>
            </a:r>
          </a:p>
        </p:txBody>
      </p:sp>
    </p:spTree>
    <p:extLst>
      <p:ext uri="{BB962C8B-B14F-4D97-AF65-F5344CB8AC3E}">
        <p14:creationId xmlns:p14="http://schemas.microsoft.com/office/powerpoint/2010/main" val="4241828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50A8F6B-EE01-43F6-916C-6AB046486F0E}"/>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A54474C2-4074-49D8-B086-3AA551E02689}"/>
              </a:ext>
            </a:extLst>
          </p:cNvPr>
          <p:cNvSpPr>
            <a:spLocks noGrp="1"/>
          </p:cNvSpPr>
          <p:nvPr>
            <p:ph type="title"/>
          </p:nvPr>
        </p:nvSpPr>
        <p:spPr/>
        <p:txBody>
          <a:bodyPr/>
          <a:lstStyle/>
          <a:p>
            <a:r>
              <a:rPr lang="en-US" dirty="0"/>
              <a:t>Operations – Move Databases - Refresh</a:t>
            </a:r>
          </a:p>
        </p:txBody>
      </p:sp>
      <p:sp>
        <p:nvSpPr>
          <p:cNvPr id="3" name="Text Placeholder 2">
            <a:extLst>
              <a:ext uri="{FF2B5EF4-FFF2-40B4-BE49-F238E27FC236}">
                <a16:creationId xmlns:a16="http://schemas.microsoft.com/office/drawing/2014/main" id="{DACD06D2-F00F-4F65-A305-7EBAB11F3D55}"/>
              </a:ext>
            </a:extLst>
          </p:cNvPr>
          <p:cNvSpPr>
            <a:spLocks noGrp="1"/>
          </p:cNvSpPr>
          <p:nvPr>
            <p:ph type="body" sz="quarter" idx="12"/>
          </p:nvPr>
        </p:nvSpPr>
        <p:spPr/>
        <p:txBody>
          <a:bodyPr/>
          <a:lstStyle/>
          <a:p>
            <a:pPr lvl="1"/>
            <a:r>
              <a:rPr lang="en-US" dirty="0"/>
              <a:t>A database refresh lets you copy the transactional and financial reporting databases of your production environment into the target, sandbox UAT environment. If you have another sandbox environment, you can also copy the databases from that environment to your target, sandbox UAT environment.</a:t>
            </a:r>
          </a:p>
          <a:p>
            <a:pPr lvl="1"/>
            <a:r>
              <a:rPr lang="en-US" dirty="0"/>
              <a:t>Only between Tier 2 and above</a:t>
            </a:r>
          </a:p>
          <a:p>
            <a:endParaRPr lang="en-US" dirty="0"/>
          </a:p>
        </p:txBody>
      </p:sp>
      <p:sp>
        <p:nvSpPr>
          <p:cNvPr id="5" name="Text Placeholder 4">
            <a:extLst>
              <a:ext uri="{FF2B5EF4-FFF2-40B4-BE49-F238E27FC236}">
                <a16:creationId xmlns:a16="http://schemas.microsoft.com/office/drawing/2014/main" id="{937CFA65-5FA0-4776-84F6-810AAB44AC46}"/>
              </a:ext>
            </a:extLst>
          </p:cNvPr>
          <p:cNvSpPr>
            <a:spLocks noGrp="1"/>
          </p:cNvSpPr>
          <p:nvPr>
            <p:ph type="body" sz="quarter" idx="13"/>
          </p:nvPr>
        </p:nvSpPr>
        <p:spPr/>
        <p:txBody>
          <a:bodyPr/>
          <a:lstStyle/>
          <a:p>
            <a:r>
              <a:rPr lang="en-US" dirty="0"/>
              <a:t>Refresh Database</a:t>
            </a:r>
          </a:p>
        </p:txBody>
      </p:sp>
    </p:spTree>
    <p:extLst>
      <p:ext uri="{BB962C8B-B14F-4D97-AF65-F5344CB8AC3E}">
        <p14:creationId xmlns:p14="http://schemas.microsoft.com/office/powerpoint/2010/main" val="22646139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10E8F0D-10E5-432D-9BEB-CF8CD9F07CE2}"/>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A54474C2-4074-49D8-B086-3AA551E02689}"/>
              </a:ext>
            </a:extLst>
          </p:cNvPr>
          <p:cNvSpPr>
            <a:spLocks noGrp="1"/>
          </p:cNvSpPr>
          <p:nvPr>
            <p:ph type="title"/>
          </p:nvPr>
        </p:nvSpPr>
        <p:spPr>
          <a:xfrm>
            <a:off x="671510" y="950530"/>
            <a:ext cx="4067175" cy="2800376"/>
          </a:xfrm>
        </p:spPr>
        <p:txBody>
          <a:bodyPr/>
          <a:lstStyle/>
          <a:p>
            <a:r>
              <a:rPr lang="en-US" dirty="0"/>
              <a:t>Operations – Move Databases – Point in Time Restore Prod to Sandbox</a:t>
            </a:r>
          </a:p>
        </p:txBody>
      </p:sp>
      <p:sp>
        <p:nvSpPr>
          <p:cNvPr id="3" name="Text Placeholder 2">
            <a:extLst>
              <a:ext uri="{FF2B5EF4-FFF2-40B4-BE49-F238E27FC236}">
                <a16:creationId xmlns:a16="http://schemas.microsoft.com/office/drawing/2014/main" id="{DACD06D2-F00F-4F65-A305-7EBAB11F3D55}"/>
              </a:ext>
            </a:extLst>
          </p:cNvPr>
          <p:cNvSpPr>
            <a:spLocks noGrp="1"/>
          </p:cNvSpPr>
          <p:nvPr>
            <p:ph type="body" sz="quarter" idx="12"/>
          </p:nvPr>
        </p:nvSpPr>
        <p:spPr/>
        <p:txBody>
          <a:bodyPr/>
          <a:lstStyle/>
          <a:p>
            <a:r>
              <a:rPr lang="en-US" dirty="0"/>
              <a:t>allows you to restore to a sandbox user acceptance testing (UAT) environment from a backup of production not in the asset library.</a:t>
            </a:r>
          </a:p>
          <a:p>
            <a:endParaRPr lang="en-US" dirty="0"/>
          </a:p>
        </p:txBody>
      </p:sp>
      <p:sp>
        <p:nvSpPr>
          <p:cNvPr id="5" name="Text Placeholder 4">
            <a:extLst>
              <a:ext uri="{FF2B5EF4-FFF2-40B4-BE49-F238E27FC236}">
                <a16:creationId xmlns:a16="http://schemas.microsoft.com/office/drawing/2014/main" id="{937CFA65-5FA0-4776-84F6-810AAB44AC46}"/>
              </a:ext>
            </a:extLst>
          </p:cNvPr>
          <p:cNvSpPr>
            <a:spLocks noGrp="1"/>
          </p:cNvSpPr>
          <p:nvPr>
            <p:ph type="body" sz="quarter" idx="13"/>
          </p:nvPr>
        </p:nvSpPr>
        <p:spPr/>
        <p:txBody>
          <a:bodyPr/>
          <a:lstStyle/>
          <a:p>
            <a:r>
              <a:rPr lang="en-US" dirty="0"/>
              <a:t>Point-in-Time restore Prod to Sandbox</a:t>
            </a:r>
          </a:p>
        </p:txBody>
      </p:sp>
    </p:spTree>
    <p:extLst>
      <p:ext uri="{BB962C8B-B14F-4D97-AF65-F5344CB8AC3E}">
        <p14:creationId xmlns:p14="http://schemas.microsoft.com/office/powerpoint/2010/main" val="951458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3129D02-4F0D-433C-877B-50FDBB562D88}"/>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1790" b="1790"/>
          <a:stretch>
            <a:fillRect/>
          </a:stretch>
        </p:blipFill>
        <p:spPr/>
      </p:pic>
      <p:sp>
        <p:nvSpPr>
          <p:cNvPr id="2" name="Title 1">
            <a:extLst>
              <a:ext uri="{FF2B5EF4-FFF2-40B4-BE49-F238E27FC236}">
                <a16:creationId xmlns:a16="http://schemas.microsoft.com/office/drawing/2014/main" id="{A54474C2-4074-49D8-B086-3AA551E02689}"/>
              </a:ext>
            </a:extLst>
          </p:cNvPr>
          <p:cNvSpPr>
            <a:spLocks noGrp="1"/>
          </p:cNvSpPr>
          <p:nvPr>
            <p:ph type="title"/>
          </p:nvPr>
        </p:nvSpPr>
        <p:spPr>
          <a:xfrm>
            <a:off x="671510" y="950530"/>
            <a:ext cx="4067175" cy="2400300"/>
          </a:xfrm>
        </p:spPr>
        <p:txBody>
          <a:bodyPr/>
          <a:lstStyle/>
          <a:p>
            <a:r>
              <a:rPr lang="en-US" dirty="0"/>
              <a:t>Operations – Move Databases – Point in Time Restore</a:t>
            </a:r>
          </a:p>
        </p:txBody>
      </p:sp>
      <p:sp>
        <p:nvSpPr>
          <p:cNvPr id="3" name="Text Placeholder 2">
            <a:extLst>
              <a:ext uri="{FF2B5EF4-FFF2-40B4-BE49-F238E27FC236}">
                <a16:creationId xmlns:a16="http://schemas.microsoft.com/office/drawing/2014/main" id="{DACD06D2-F00F-4F65-A305-7EBAB11F3D55}"/>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Allows you to restore a database for the given environment from a backup for that environment that is not hosted in the asset library.</a:t>
            </a:r>
          </a:p>
          <a:p>
            <a:endParaRPr lang="en-US" dirty="0"/>
          </a:p>
        </p:txBody>
      </p:sp>
      <p:sp>
        <p:nvSpPr>
          <p:cNvPr id="5" name="Text Placeholder 4">
            <a:extLst>
              <a:ext uri="{FF2B5EF4-FFF2-40B4-BE49-F238E27FC236}">
                <a16:creationId xmlns:a16="http://schemas.microsoft.com/office/drawing/2014/main" id="{937CFA65-5FA0-4776-84F6-810AAB44AC46}"/>
              </a:ext>
            </a:extLst>
          </p:cNvPr>
          <p:cNvSpPr>
            <a:spLocks noGrp="1"/>
          </p:cNvSpPr>
          <p:nvPr>
            <p:ph type="body" sz="quarter" idx="13"/>
          </p:nvPr>
        </p:nvSpPr>
        <p:spPr/>
        <p:txBody>
          <a:bodyPr/>
          <a:lstStyle/>
          <a:p>
            <a:r>
              <a:rPr lang="en-US" dirty="0"/>
              <a:t>Point In Time Restore</a:t>
            </a:r>
          </a:p>
        </p:txBody>
      </p:sp>
    </p:spTree>
    <p:extLst>
      <p:ext uri="{BB962C8B-B14F-4D97-AF65-F5344CB8AC3E}">
        <p14:creationId xmlns:p14="http://schemas.microsoft.com/office/powerpoint/2010/main" val="3777755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077E-2197-4740-9ED3-1C50A40ED8A3}"/>
              </a:ext>
            </a:extLst>
          </p:cNvPr>
          <p:cNvSpPr>
            <a:spLocks noGrp="1"/>
          </p:cNvSpPr>
          <p:nvPr>
            <p:ph type="title"/>
          </p:nvPr>
        </p:nvSpPr>
        <p:spPr/>
        <p:txBody>
          <a:bodyPr/>
          <a:lstStyle/>
          <a:p>
            <a:r>
              <a:rPr lang="en-US" dirty="0"/>
              <a:t>Sample On Premise Architecture</a:t>
            </a:r>
          </a:p>
        </p:txBody>
      </p:sp>
      <p:sp>
        <p:nvSpPr>
          <p:cNvPr id="4" name="Text Placeholder 3">
            <a:extLst>
              <a:ext uri="{FF2B5EF4-FFF2-40B4-BE49-F238E27FC236}">
                <a16:creationId xmlns:a16="http://schemas.microsoft.com/office/drawing/2014/main" id="{DA684D3D-3BCF-4137-91FE-254B1D31AA5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3E93247-D5F9-4934-8F10-EB55376D0ACE}"/>
              </a:ext>
            </a:extLst>
          </p:cNvPr>
          <p:cNvSpPr>
            <a:spLocks noGrp="1"/>
          </p:cNvSpPr>
          <p:nvPr>
            <p:ph type="body" sz="quarter" idx="13"/>
          </p:nvPr>
        </p:nvSpPr>
        <p:spPr/>
        <p:txBody>
          <a:bodyPr/>
          <a:lstStyle/>
          <a:p>
            <a:endParaRPr lang="en-US"/>
          </a:p>
        </p:txBody>
      </p:sp>
      <p:pic>
        <p:nvPicPr>
          <p:cNvPr id="2056" name="Picture 8">
            <a:extLst>
              <a:ext uri="{FF2B5EF4-FFF2-40B4-BE49-F238E27FC236}">
                <a16:creationId xmlns:a16="http://schemas.microsoft.com/office/drawing/2014/main" id="{A27839ED-2456-490D-A4C1-2768503C701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754312" y="1236306"/>
            <a:ext cx="6683375" cy="4576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57DE604-761F-4091-A700-DCC33D5B893F}"/>
              </a:ext>
            </a:extLst>
          </p:cNvPr>
          <p:cNvSpPr/>
          <p:nvPr/>
        </p:nvSpPr>
        <p:spPr>
          <a:xfrm>
            <a:off x="2883159" y="1350628"/>
            <a:ext cx="6512768" cy="438128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37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AFDC222-34E8-4460-B67E-5979AB4913EA}"/>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Enable Maintenance Mode</a:t>
            </a:r>
          </a:p>
          <a:p>
            <a:pPr lvl="1"/>
            <a:r>
              <a:rPr lang="en-US" dirty="0"/>
              <a:t>Enabled maintenance mode for allow for specific configurations and processes to complete that may drastically alter the functionality of the system.</a:t>
            </a:r>
          </a:p>
          <a:p>
            <a:r>
              <a:rPr lang="en-US" dirty="0"/>
              <a:t>Upgrade (VMs Only)</a:t>
            </a:r>
          </a:p>
          <a:p>
            <a:pPr lvl="1"/>
            <a:r>
              <a:rPr lang="en-US" dirty="0"/>
              <a:t>Only applicable to 7.3 environments or lower, basically N/A at this point.</a:t>
            </a:r>
          </a:p>
          <a:p>
            <a:r>
              <a:rPr lang="en-US" dirty="0"/>
              <a:t>Rotate Secrets</a:t>
            </a:r>
          </a:p>
          <a:p>
            <a:pPr lvl="1"/>
            <a:r>
              <a:rPr lang="en-US" dirty="0"/>
              <a:t>Tier 1 only - this means to regenerate and assign new certificates for the instance.</a:t>
            </a:r>
          </a:p>
        </p:txBody>
      </p:sp>
      <p:sp>
        <p:nvSpPr>
          <p:cNvPr id="5" name="Text Placeholder 4">
            <a:extLst>
              <a:ext uri="{FF2B5EF4-FFF2-40B4-BE49-F238E27FC236}">
                <a16:creationId xmlns:a16="http://schemas.microsoft.com/office/drawing/2014/main" id="{54FAB15A-0923-49CC-9A0E-BCA0D1ED9A2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720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AC5CABB-C1A5-40E6-B69F-628A441F7E96}"/>
              </a:ext>
            </a:extLst>
          </p:cNvPr>
          <p:cNvSpPr>
            <a:spLocks noGrp="1"/>
          </p:cNvSpPr>
          <p:nvPr>
            <p:ph type="pic" sz="quarter" idx="14"/>
          </p:nvPr>
        </p:nvSpPr>
        <p:spPr/>
      </p:sp>
      <p:sp>
        <p:nvSpPr>
          <p:cNvPr id="2" name="Title 1">
            <a:extLst>
              <a:ext uri="{FF2B5EF4-FFF2-40B4-BE49-F238E27FC236}">
                <a16:creationId xmlns:a16="http://schemas.microsoft.com/office/drawing/2014/main" id="{39B22824-D823-42A4-AAFF-005A73814412}"/>
              </a:ext>
            </a:extLst>
          </p:cNvPr>
          <p:cNvSpPr>
            <a:spLocks noGrp="1"/>
          </p:cNvSpPr>
          <p:nvPr>
            <p:ph type="title"/>
          </p:nvPr>
        </p:nvSpPr>
        <p:spPr/>
        <p:txBody>
          <a:bodyPr/>
          <a:lstStyle/>
          <a:p>
            <a:r>
              <a:rPr lang="en-US" dirty="0"/>
              <a:t>Servicing by Type – Non-Prod</a:t>
            </a:r>
          </a:p>
        </p:txBody>
      </p:sp>
      <p:sp>
        <p:nvSpPr>
          <p:cNvPr id="3" name="Content Placeholder 2">
            <a:extLst>
              <a:ext uri="{FF2B5EF4-FFF2-40B4-BE49-F238E27FC236}">
                <a16:creationId xmlns:a16="http://schemas.microsoft.com/office/drawing/2014/main" id="{23215C5A-655D-4FDD-9CB7-B885CA9EAAF0}"/>
              </a:ext>
            </a:extLst>
          </p:cNvPr>
          <p:cNvSpPr>
            <a:spLocks noGrp="1"/>
          </p:cNvSpPr>
          <p:nvPr>
            <p:ph type="body" sz="quarter" idx="12"/>
          </p:nvPr>
        </p:nvSpPr>
        <p:spPr/>
        <p:txBody>
          <a:bodyPr>
            <a:normAutofit/>
          </a:bodyPr>
          <a:lstStyle/>
          <a:p>
            <a:r>
              <a:rPr lang="en-US" dirty="0"/>
              <a:t>Standard / Add-on</a:t>
            </a:r>
          </a:p>
          <a:p>
            <a:pPr lvl="1"/>
            <a:r>
              <a:rPr lang="en-US" dirty="0"/>
              <a:t>Largely Self Service now</a:t>
            </a:r>
          </a:p>
          <a:p>
            <a:pPr lvl="1"/>
            <a:r>
              <a:rPr lang="en-US" dirty="0"/>
              <a:t>On MSFT’s Azure subscription</a:t>
            </a:r>
          </a:p>
          <a:p>
            <a:pPr lvl="1"/>
            <a:r>
              <a:rPr lang="en-US" dirty="0"/>
              <a:t>Can stop / deallocate if you wish for VMs</a:t>
            </a:r>
          </a:p>
          <a:p>
            <a:r>
              <a:rPr lang="en-US" dirty="0"/>
              <a:t>Cloud-Hosted</a:t>
            </a:r>
          </a:p>
          <a:p>
            <a:pPr lvl="1"/>
            <a:r>
              <a:rPr lang="en-US" dirty="0"/>
              <a:t>Similar to Standard / Add-on but reduced overall LCS functionality</a:t>
            </a:r>
          </a:p>
          <a:p>
            <a:pPr lvl="1"/>
            <a:r>
              <a:rPr lang="en-US" dirty="0"/>
              <a:t>Can stop / deallocate from LCS or Azure Portal </a:t>
            </a:r>
          </a:p>
          <a:p>
            <a:r>
              <a:rPr lang="en-US" dirty="0"/>
              <a:t>VHD</a:t>
            </a:r>
          </a:p>
          <a:p>
            <a:pPr lvl="1"/>
            <a:r>
              <a:rPr lang="en-US" dirty="0"/>
              <a:t>Servicing is entirely manual via command line</a:t>
            </a:r>
          </a:p>
          <a:p>
            <a:pPr lvl="1"/>
            <a:r>
              <a:rPr lang="en-US" dirty="0"/>
              <a:t>Download from LCS update via scripts</a:t>
            </a:r>
          </a:p>
        </p:txBody>
      </p:sp>
      <p:sp>
        <p:nvSpPr>
          <p:cNvPr id="4" name="Text Placeholder 3">
            <a:extLst>
              <a:ext uri="{FF2B5EF4-FFF2-40B4-BE49-F238E27FC236}">
                <a16:creationId xmlns:a16="http://schemas.microsoft.com/office/drawing/2014/main" id="{393CA74A-B609-413B-9F57-63F9DC3D03F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589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C56C300-0C87-47F7-A279-722938C9094D}"/>
              </a:ext>
            </a:extLst>
          </p:cNvPr>
          <p:cNvSpPr>
            <a:spLocks noGrp="1"/>
          </p:cNvSpPr>
          <p:nvPr>
            <p:ph type="pic" sz="quarter" idx="14"/>
          </p:nvPr>
        </p:nvSpPr>
        <p:spPr/>
      </p:sp>
      <p:sp>
        <p:nvSpPr>
          <p:cNvPr id="2" name="Title 1">
            <a:extLst>
              <a:ext uri="{FF2B5EF4-FFF2-40B4-BE49-F238E27FC236}">
                <a16:creationId xmlns:a16="http://schemas.microsoft.com/office/drawing/2014/main" id="{97690DFA-0B23-4BD7-98C5-C4FFC6044776}"/>
              </a:ext>
            </a:extLst>
          </p:cNvPr>
          <p:cNvSpPr>
            <a:spLocks noGrp="1"/>
          </p:cNvSpPr>
          <p:nvPr>
            <p:ph type="title"/>
          </p:nvPr>
        </p:nvSpPr>
        <p:spPr/>
        <p:txBody>
          <a:bodyPr/>
          <a:lstStyle/>
          <a:p>
            <a:r>
              <a:rPr lang="en-US" dirty="0"/>
              <a:t>Servicing by Type - Prod</a:t>
            </a:r>
          </a:p>
        </p:txBody>
      </p:sp>
      <p:sp>
        <p:nvSpPr>
          <p:cNvPr id="3" name="Content Placeholder 2">
            <a:extLst>
              <a:ext uri="{FF2B5EF4-FFF2-40B4-BE49-F238E27FC236}">
                <a16:creationId xmlns:a16="http://schemas.microsoft.com/office/drawing/2014/main" id="{99E1E224-1F89-48ED-A0FC-20D6F7AACD94}"/>
              </a:ext>
            </a:extLst>
          </p:cNvPr>
          <p:cNvSpPr>
            <a:spLocks noGrp="1"/>
          </p:cNvSpPr>
          <p:nvPr>
            <p:ph type="body" sz="quarter" idx="12"/>
          </p:nvPr>
        </p:nvSpPr>
        <p:spPr/>
        <p:txBody>
          <a:bodyPr/>
          <a:lstStyle/>
          <a:p>
            <a:r>
              <a:rPr lang="en-US" dirty="0"/>
              <a:t>Production / Operations</a:t>
            </a:r>
          </a:p>
          <a:p>
            <a:pPr lvl="1"/>
            <a:r>
              <a:rPr lang="en-US" dirty="0"/>
              <a:t>All actions available as service requests</a:t>
            </a:r>
          </a:p>
          <a:p>
            <a:pPr lvl="1"/>
            <a:r>
              <a:rPr lang="en-US" dirty="0"/>
              <a:t>Fulfilled by DSE</a:t>
            </a:r>
          </a:p>
          <a:p>
            <a:pPr lvl="1"/>
            <a:r>
              <a:rPr lang="en-US" dirty="0"/>
              <a:t>Most commonly you would request a code deploy or a database operation</a:t>
            </a:r>
          </a:p>
          <a:p>
            <a:pPr lvl="1"/>
            <a:endParaRPr lang="en-US" dirty="0"/>
          </a:p>
        </p:txBody>
      </p:sp>
      <p:sp>
        <p:nvSpPr>
          <p:cNvPr id="4" name="Text Placeholder 3">
            <a:extLst>
              <a:ext uri="{FF2B5EF4-FFF2-40B4-BE49-F238E27FC236}">
                <a16:creationId xmlns:a16="http://schemas.microsoft.com/office/drawing/2014/main" id="{8D2ED32C-2E73-45D4-8BA3-D251D4850B3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22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833-BF0B-4D48-A87B-E4E954DC9157}"/>
              </a:ext>
            </a:extLst>
          </p:cNvPr>
          <p:cNvSpPr>
            <a:spLocks noGrp="1"/>
          </p:cNvSpPr>
          <p:nvPr>
            <p:ph type="title"/>
          </p:nvPr>
        </p:nvSpPr>
        <p:spPr/>
        <p:txBody>
          <a:bodyPr/>
          <a:lstStyle/>
          <a:p>
            <a:r>
              <a:rPr lang="en-US" dirty="0"/>
              <a:t>Servicing by Type – Prod (cont.)</a:t>
            </a:r>
          </a:p>
        </p:txBody>
      </p:sp>
      <p:sp>
        <p:nvSpPr>
          <p:cNvPr id="4" name="Text Placeholder 3">
            <a:extLst>
              <a:ext uri="{FF2B5EF4-FFF2-40B4-BE49-F238E27FC236}">
                <a16:creationId xmlns:a16="http://schemas.microsoft.com/office/drawing/2014/main" id="{A304D576-ED71-401B-9DAB-6BE04917C288}"/>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F109D91-783D-4DA5-AB4C-BFA5197DFF4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2496B726-554E-477D-B26F-DD623CBF22D9}"/>
              </a:ext>
            </a:extLst>
          </p:cNvPr>
          <p:cNvPicPr>
            <a:picLocks noChangeAspect="1"/>
          </p:cNvPicPr>
          <p:nvPr/>
        </p:nvPicPr>
        <p:blipFill>
          <a:blip r:embed="rId3"/>
          <a:stretch>
            <a:fillRect/>
          </a:stretch>
        </p:blipFill>
        <p:spPr>
          <a:xfrm>
            <a:off x="1938857" y="1494461"/>
            <a:ext cx="8314286" cy="4361905"/>
          </a:xfrm>
          <a:prstGeom prst="rect">
            <a:avLst/>
          </a:prstGeom>
        </p:spPr>
      </p:pic>
    </p:spTree>
    <p:extLst>
      <p:ext uri="{BB962C8B-B14F-4D97-AF65-F5344CB8AC3E}">
        <p14:creationId xmlns:p14="http://schemas.microsoft.com/office/powerpoint/2010/main" val="34230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7A17-8E06-4ACF-B8A0-4C7DD2B62C0E}"/>
              </a:ext>
            </a:extLst>
          </p:cNvPr>
          <p:cNvSpPr>
            <a:spLocks noGrp="1"/>
          </p:cNvSpPr>
          <p:nvPr>
            <p:ph type="title"/>
          </p:nvPr>
        </p:nvSpPr>
        <p:spPr/>
        <p:txBody>
          <a:bodyPr/>
          <a:lstStyle/>
          <a:p>
            <a:r>
              <a:rPr lang="en-US" dirty="0"/>
              <a:t>Servicing by Type – Prod (cont.)</a:t>
            </a:r>
          </a:p>
        </p:txBody>
      </p:sp>
      <p:sp>
        <p:nvSpPr>
          <p:cNvPr id="5" name="Text Placeholder 4">
            <a:extLst>
              <a:ext uri="{FF2B5EF4-FFF2-40B4-BE49-F238E27FC236}">
                <a16:creationId xmlns:a16="http://schemas.microsoft.com/office/drawing/2014/main" id="{643C8743-7A40-41CA-B35A-04D0C3A13F5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86B526B-C50E-4433-9BE4-1EF3B37588C9}"/>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A5BA5470-A89B-4F64-89B3-76A0C883004B}"/>
              </a:ext>
            </a:extLst>
          </p:cNvPr>
          <p:cNvPicPr>
            <a:picLocks noChangeAspect="1"/>
          </p:cNvPicPr>
          <p:nvPr/>
        </p:nvPicPr>
        <p:blipFill>
          <a:blip r:embed="rId2"/>
          <a:stretch>
            <a:fillRect/>
          </a:stretch>
        </p:blipFill>
        <p:spPr>
          <a:xfrm>
            <a:off x="1767428" y="1471134"/>
            <a:ext cx="8657143" cy="3190476"/>
          </a:xfrm>
          <a:prstGeom prst="rect">
            <a:avLst/>
          </a:prstGeom>
        </p:spPr>
      </p:pic>
    </p:spTree>
    <p:extLst>
      <p:ext uri="{BB962C8B-B14F-4D97-AF65-F5344CB8AC3E}">
        <p14:creationId xmlns:p14="http://schemas.microsoft.com/office/powerpoint/2010/main" val="1368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434D68-8724-49A2-9B8D-FE8BA7263E3B}"/>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Tear Down: Non-Prod</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Cloud-Hosted</a:t>
            </a:r>
          </a:p>
          <a:p>
            <a:pPr lvl="1"/>
            <a:r>
              <a:rPr lang="en-US" dirty="0"/>
              <a:t>Deallocate then delete. All data are lost and all resources in VM resource group are deleted including resource group</a:t>
            </a:r>
          </a:p>
          <a:p>
            <a:r>
              <a:rPr lang="en-US" dirty="0"/>
              <a:t>Standard / Add-On</a:t>
            </a:r>
          </a:p>
          <a:p>
            <a:pPr lvl="1"/>
            <a:r>
              <a:rPr lang="en-US" dirty="0"/>
              <a:t>Deallocate then delete. Can re-provision once delete is complete. Slot remains if unused</a:t>
            </a:r>
          </a:p>
        </p:txBody>
      </p:sp>
      <p:sp>
        <p:nvSpPr>
          <p:cNvPr id="5" name="Text Placeholder 4">
            <a:extLst>
              <a:ext uri="{FF2B5EF4-FFF2-40B4-BE49-F238E27FC236}">
                <a16:creationId xmlns:a16="http://schemas.microsoft.com/office/drawing/2014/main" id="{E8671FA5-BDFE-4500-A4EC-FA24A93128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3108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D4DE445-CC5E-4A02-90E4-445289C543AC}"/>
              </a:ext>
            </a:extLst>
          </p:cNvPr>
          <p:cNvSpPr>
            <a:spLocks noGrp="1"/>
          </p:cNvSpPr>
          <p:nvPr>
            <p:ph type="pic" sz="quarter" idx="14"/>
          </p:nvPr>
        </p:nvSpPr>
        <p:spPr/>
      </p:sp>
      <p:sp>
        <p:nvSpPr>
          <p:cNvPr id="2" name="Title 1">
            <a:extLst>
              <a:ext uri="{FF2B5EF4-FFF2-40B4-BE49-F238E27FC236}">
                <a16:creationId xmlns:a16="http://schemas.microsoft.com/office/drawing/2014/main" id="{CD939A33-942C-4EC0-B63E-9CB9A0E9F0E5}"/>
              </a:ext>
            </a:extLst>
          </p:cNvPr>
          <p:cNvSpPr>
            <a:spLocks noGrp="1"/>
          </p:cNvSpPr>
          <p:nvPr>
            <p:ph type="title"/>
          </p:nvPr>
        </p:nvSpPr>
        <p:spPr/>
        <p:txBody>
          <a:bodyPr/>
          <a:lstStyle/>
          <a:p>
            <a:r>
              <a:rPr lang="en-US" dirty="0"/>
              <a:t>Teardown: Production</a:t>
            </a:r>
          </a:p>
        </p:txBody>
      </p:sp>
      <p:sp>
        <p:nvSpPr>
          <p:cNvPr id="3" name="Content Placeholder 2">
            <a:extLst>
              <a:ext uri="{FF2B5EF4-FFF2-40B4-BE49-F238E27FC236}">
                <a16:creationId xmlns:a16="http://schemas.microsoft.com/office/drawing/2014/main" id="{3FB324AD-388A-4134-8859-C22A19ECECA4}"/>
              </a:ext>
            </a:extLst>
          </p:cNvPr>
          <p:cNvSpPr>
            <a:spLocks noGrp="1"/>
          </p:cNvSpPr>
          <p:nvPr>
            <p:ph type="body" sz="quarter" idx="12"/>
          </p:nvPr>
        </p:nvSpPr>
        <p:spPr/>
        <p:txBody>
          <a:bodyPr/>
          <a:lstStyle/>
          <a:p>
            <a:r>
              <a:rPr lang="en-US" dirty="0"/>
              <a:t>Not Allowed</a:t>
            </a:r>
          </a:p>
          <a:p>
            <a:r>
              <a:rPr lang="en-US" dirty="0"/>
              <a:t>Entirely Managed by MSFT</a:t>
            </a:r>
          </a:p>
        </p:txBody>
      </p:sp>
      <p:sp>
        <p:nvSpPr>
          <p:cNvPr id="4" name="Text Placeholder 3">
            <a:extLst>
              <a:ext uri="{FF2B5EF4-FFF2-40B4-BE49-F238E27FC236}">
                <a16:creationId xmlns:a16="http://schemas.microsoft.com/office/drawing/2014/main" id="{5F2661B9-B56D-473E-9688-D82F2961856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628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A3C16A-6F4D-47AA-9F99-8A76A9A9BED8}"/>
              </a:ext>
            </a:extLst>
          </p:cNvPr>
          <p:cNvSpPr>
            <a:spLocks noGrp="1"/>
          </p:cNvSpPr>
          <p:nvPr>
            <p:ph type="pic" sz="quarter" idx="14"/>
          </p:nvPr>
        </p:nvSpPr>
        <p:spPr/>
      </p:sp>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Resizing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type="body" sz="quarter" idx="12"/>
          </p:nvPr>
        </p:nvSpPr>
        <p:spPr/>
        <p:txBody>
          <a:bodyPr/>
          <a:lstStyle/>
          <a:p>
            <a:r>
              <a:rPr lang="en-US" dirty="0"/>
              <a:t>Cloud-Hosted</a:t>
            </a:r>
          </a:p>
          <a:p>
            <a:pPr lvl="1"/>
            <a:r>
              <a:rPr lang="en-US" dirty="0"/>
              <a:t>Resize the VM</a:t>
            </a:r>
          </a:p>
          <a:p>
            <a:pPr lvl="1"/>
            <a:r>
              <a:rPr lang="en-US" dirty="0"/>
              <a:t>LCS may not reflect the state of the VM </a:t>
            </a:r>
          </a:p>
          <a:p>
            <a:r>
              <a:rPr lang="en-US" dirty="0"/>
              <a:t>Standard / Add-On</a:t>
            </a:r>
          </a:p>
          <a:p>
            <a:pPr lvl="1"/>
            <a:r>
              <a:rPr lang="en-US" dirty="0"/>
              <a:t>For non-production, delete and re-provision</a:t>
            </a:r>
          </a:p>
          <a:p>
            <a:pPr lvl="1"/>
            <a:r>
              <a:rPr lang="en-US" dirty="0"/>
              <a:t>For Prod, create a request to re-evaluate usage based on licenses, increased functionality or seasonality</a:t>
            </a:r>
          </a:p>
        </p:txBody>
      </p:sp>
      <p:sp>
        <p:nvSpPr>
          <p:cNvPr id="4" name="Text Placeholder 3">
            <a:extLst>
              <a:ext uri="{FF2B5EF4-FFF2-40B4-BE49-F238E27FC236}">
                <a16:creationId xmlns:a16="http://schemas.microsoft.com/office/drawing/2014/main" id="{37B19C6B-53A6-4E4C-8F77-0C6CA6E47A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41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922C558-8103-4BF6-90D4-A41F9FD5F695}"/>
              </a:ext>
            </a:extLst>
          </p:cNvPr>
          <p:cNvSpPr>
            <a:spLocks noGrp="1"/>
          </p:cNvSpPr>
          <p:nvPr>
            <p:ph type="pic" sz="quarter" idx="10"/>
          </p:nvPr>
        </p:nvSpPr>
        <p:spPr/>
      </p:sp>
      <p:sp>
        <p:nvSpPr>
          <p:cNvPr id="4" name="Title 3">
            <a:extLst>
              <a:ext uri="{FF2B5EF4-FFF2-40B4-BE49-F238E27FC236}">
                <a16:creationId xmlns:a16="http://schemas.microsoft.com/office/drawing/2014/main" id="{C586A77B-C884-454D-8D36-AD1EE58DA2A1}"/>
              </a:ext>
            </a:extLst>
          </p:cNvPr>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380830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863C-0529-4B4A-B1FE-FEE02DB902D0}"/>
              </a:ext>
            </a:extLst>
          </p:cNvPr>
          <p:cNvSpPr>
            <a:spLocks noGrp="1"/>
          </p:cNvSpPr>
          <p:nvPr>
            <p:ph type="title"/>
          </p:nvPr>
        </p:nvSpPr>
        <p:spPr/>
        <p:txBody>
          <a:bodyPr/>
          <a:lstStyle/>
          <a:p>
            <a:r>
              <a:rPr lang="en-US" dirty="0"/>
              <a:t>Business Process Modeler (BPM)</a:t>
            </a:r>
          </a:p>
        </p:txBody>
      </p:sp>
      <p:sp>
        <p:nvSpPr>
          <p:cNvPr id="3" name="Text Placeholder 2">
            <a:extLst>
              <a:ext uri="{FF2B5EF4-FFF2-40B4-BE49-F238E27FC236}">
                <a16:creationId xmlns:a16="http://schemas.microsoft.com/office/drawing/2014/main" id="{848FDC41-EEBA-4453-8B31-23B3144CAA2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AC4AF307-65EC-45B4-B099-E1FACDCBB7B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0C615D-2C1F-40FD-B747-4FA1570F5F50}"/>
              </a:ext>
            </a:extLst>
          </p:cNvPr>
          <p:cNvPicPr>
            <a:picLocks noChangeAspect="1"/>
          </p:cNvPicPr>
          <p:nvPr/>
        </p:nvPicPr>
        <p:blipFill>
          <a:blip r:embed="rId3"/>
          <a:stretch>
            <a:fillRect/>
          </a:stretch>
        </p:blipFill>
        <p:spPr>
          <a:xfrm>
            <a:off x="1391238" y="1494461"/>
            <a:ext cx="9409524" cy="4352381"/>
          </a:xfrm>
          <a:prstGeom prst="rect">
            <a:avLst/>
          </a:prstGeom>
        </p:spPr>
      </p:pic>
    </p:spTree>
    <p:extLst>
      <p:ext uri="{BB962C8B-B14F-4D97-AF65-F5344CB8AC3E}">
        <p14:creationId xmlns:p14="http://schemas.microsoft.com/office/powerpoint/2010/main" val="2214141241"/>
      </p:ext>
    </p:extLst>
  </p:cSld>
  <p:clrMapOvr>
    <a:masterClrMapping/>
  </p:clrMapOvr>
</p:sld>
</file>

<file path=ppt/theme/theme1.xml><?xml version="1.0" encoding="utf-8"?>
<a:theme xmlns:a="http://schemas.openxmlformats.org/drawingml/2006/main" name="Office Theme">
  <a:themeElements>
    <a:clrScheme name="Custom 187">
      <a:dk1>
        <a:sysClr val="windowText" lastClr="000000"/>
      </a:dk1>
      <a:lt1>
        <a:sysClr val="window" lastClr="FFFFFF"/>
      </a:lt1>
      <a:dk2>
        <a:srgbClr val="44546A"/>
      </a:dk2>
      <a:lt2>
        <a:srgbClr val="F3F3F3"/>
      </a:lt2>
      <a:accent1>
        <a:srgbClr val="442BA3"/>
      </a:accent1>
      <a:accent2>
        <a:srgbClr val="1D79FF"/>
      </a:accent2>
      <a:accent3>
        <a:srgbClr val="7C539C"/>
      </a:accent3>
      <a:accent4>
        <a:srgbClr val="FF226A"/>
      </a:accent4>
      <a:accent5>
        <a:srgbClr val="442BA3"/>
      </a:accent5>
      <a:accent6>
        <a:srgbClr val="1D79FF"/>
      </a:accent6>
      <a:hlink>
        <a:srgbClr val="000000"/>
      </a:hlink>
      <a:folHlink>
        <a:srgbClr val="000000"/>
      </a:folHlink>
    </a:clrScheme>
    <a:fontScheme name="Custom 140">
      <a:majorFont>
        <a:latin typeface="Rubi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3041</Words>
  <Application>Microsoft Office PowerPoint</Application>
  <PresentationFormat>Widescreen</PresentationFormat>
  <Paragraphs>460</Paragraphs>
  <Slides>126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Wingdings</vt:lpstr>
      <vt:lpstr>Segoe UI</vt:lpstr>
      <vt:lpstr>Rubik</vt:lpstr>
      <vt:lpstr>Arial</vt:lpstr>
      <vt:lpstr>Open Sans</vt:lpstr>
      <vt:lpstr>Calibri</vt:lpstr>
      <vt:lpstr>Office Theme</vt:lpstr>
      <vt:lpstr>PowerPoint Presentation</vt:lpstr>
      <vt:lpstr>LCS Administration for Upgrades and Implementations</vt:lpstr>
      <vt:lpstr>Nathan Clouse</vt:lpstr>
      <vt:lpstr>Topics</vt:lpstr>
      <vt:lpstr>Overall Solution for D365FO</vt:lpstr>
      <vt:lpstr>Waffle</vt:lpstr>
      <vt:lpstr>Hamburger</vt:lpstr>
      <vt:lpstr>LCS Look and Feel – On Premise</vt:lpstr>
      <vt:lpstr>Sample On Premise Architecture</vt:lpstr>
      <vt:lpstr>PowerPoint Presentation</vt:lpstr>
      <vt:lpstr>LCS Look and Feel - Cloud</vt:lpstr>
      <vt:lpstr>Cloud Architecture (Old)</vt:lpstr>
      <vt:lpstr>Cloud Architecture (New)</vt:lpstr>
      <vt:lpstr>What’s New and Different</vt:lpstr>
      <vt:lpstr>Scheduled Updates</vt:lpstr>
      <vt:lpstr>Upgrade Tools</vt:lpstr>
      <vt:lpstr>Code Upgrade</vt:lpstr>
      <vt:lpstr>Code Upgrade (cont.)</vt:lpstr>
      <vt:lpstr>Upgrade Analysis</vt:lpstr>
      <vt:lpstr>Upgrade Analysis</vt:lpstr>
      <vt:lpstr>Subscription Estimator</vt:lpstr>
      <vt:lpstr>Subscription Estimator</vt:lpstr>
      <vt:lpstr>Subscription Estimator</vt:lpstr>
      <vt:lpstr>Subscriptions</vt:lpstr>
      <vt:lpstr>Onboarding</vt:lpstr>
      <vt:lpstr>Onboarding (cont.)</vt:lpstr>
      <vt:lpstr>Onboarding (cont.)</vt:lpstr>
      <vt:lpstr>Onboarding (cont.)</vt:lpstr>
      <vt:lpstr>Onboarding (cont.)</vt:lpstr>
      <vt:lpstr>Onboarding (cont.)</vt:lpstr>
      <vt:lpstr>Onboarding (cont.)</vt:lpstr>
      <vt:lpstr>Onboarding (cont.)</vt:lpstr>
      <vt:lpstr>Onboarding (cont.)</vt:lpstr>
      <vt:lpstr>Asset Library</vt:lpstr>
      <vt:lpstr>Asset Library (cont.)</vt:lpstr>
      <vt:lpstr>Asset Library (cont.)</vt:lpstr>
      <vt:lpstr>Project Settings</vt:lpstr>
      <vt:lpstr>Project Settings - Organizations</vt:lpstr>
      <vt:lpstr>Project Settings - SharePoint</vt:lpstr>
      <vt:lpstr>Project Settings – Azure DevOps (VSTS)</vt:lpstr>
      <vt:lpstr>Project Settings – Azure Connections</vt:lpstr>
      <vt:lpstr>Project Settings – Update Settings</vt:lpstr>
      <vt:lpstr>Work Items – Open Work Items</vt:lpstr>
      <vt:lpstr>Work Items – Open Items (AZDO)</vt:lpstr>
      <vt:lpstr>Work Items – Support Issues</vt:lpstr>
      <vt:lpstr>Work Items – Service Requests (DSE)</vt:lpstr>
      <vt:lpstr>Work Items – Hotfix Requests</vt:lpstr>
      <vt:lpstr>Work Items – Extensibility Support Requests</vt:lpstr>
      <vt:lpstr>Work Items – Extensibility Support Requests</vt:lpstr>
      <vt:lpstr>Topologies &amp; Tiers</vt:lpstr>
      <vt:lpstr>What is a topology?</vt:lpstr>
      <vt:lpstr>What is an environment purpose?</vt:lpstr>
      <vt:lpstr>What is a tier?</vt:lpstr>
      <vt:lpstr>Tier Chart</vt:lpstr>
      <vt:lpstr>What is an environment type?</vt:lpstr>
      <vt:lpstr>What is an environment type? (cont.)</vt:lpstr>
      <vt:lpstr>Available Topologies</vt:lpstr>
      <vt:lpstr>Major Tier Differences</vt:lpstr>
      <vt:lpstr>Design Time vs Run Time</vt:lpstr>
      <vt:lpstr>Azure &amp; Environments</vt:lpstr>
      <vt:lpstr>The cloud costs money</vt:lpstr>
      <vt:lpstr>Schedule</vt:lpstr>
      <vt:lpstr>Schedule (cont.)</vt:lpstr>
      <vt:lpstr>“Gotchas”</vt:lpstr>
      <vt:lpstr>Provisioning</vt:lpstr>
      <vt:lpstr>Provisioning</vt:lpstr>
      <vt:lpstr>By Type</vt:lpstr>
      <vt:lpstr>By Type (cont.)</vt:lpstr>
      <vt:lpstr>Servicing</vt:lpstr>
      <vt:lpstr>Classic with VMs</vt:lpstr>
      <vt:lpstr>Service Fabric (Without VMs)</vt:lpstr>
      <vt:lpstr>Maintain</vt:lpstr>
      <vt:lpstr>Operations</vt:lpstr>
      <vt:lpstr>Apply Updates (Service Fabric)</vt:lpstr>
      <vt:lpstr>Message Online Users (VMs Only)</vt:lpstr>
      <vt:lpstr>Upcoming Updates</vt:lpstr>
      <vt:lpstr>Operations (cont.)</vt:lpstr>
      <vt:lpstr>Enable Access</vt:lpstr>
      <vt:lpstr>Enable Access</vt:lpstr>
      <vt:lpstr>Enable Access</vt:lpstr>
      <vt:lpstr>Restart Service (Service Fabric)</vt:lpstr>
      <vt:lpstr>Restart Service (VMs)</vt:lpstr>
      <vt:lpstr>Move Database</vt:lpstr>
      <vt:lpstr>Operations – Move Database</vt:lpstr>
      <vt:lpstr>Operations – Move Databases - Export</vt:lpstr>
      <vt:lpstr>Operations – Move Databases - Import</vt:lpstr>
      <vt:lpstr>Operations – Move Databases - Refresh</vt:lpstr>
      <vt:lpstr>Operations – Move Databases – Point in Time Restore Prod to Sandbox</vt:lpstr>
      <vt:lpstr>Operations – Move Databases – Point in Time Restore</vt:lpstr>
      <vt:lpstr>Operations (cont.)</vt:lpstr>
      <vt:lpstr>Servicing by Type – Non-Prod</vt:lpstr>
      <vt:lpstr>Servicing by Type - Prod</vt:lpstr>
      <vt:lpstr>Servicing by Type – Prod (cont.)</vt:lpstr>
      <vt:lpstr>Servicing by Type – Prod (cont.)</vt:lpstr>
      <vt:lpstr>Tear Down: Non-Prod</vt:lpstr>
      <vt:lpstr>Teardown: Production</vt:lpstr>
      <vt:lpstr>Resizing</vt:lpstr>
      <vt:lpstr>Tools</vt:lpstr>
      <vt:lpstr>Business Process Modeler (BPM)</vt:lpstr>
      <vt:lpstr>BPM Sync</vt:lpstr>
      <vt:lpstr>BPM Library</vt:lpstr>
      <vt:lpstr>VSTS (Azure DevOps) Sync</vt:lpstr>
      <vt:lpstr>Upload Task Recording</vt:lpstr>
      <vt:lpstr>Diagrams</vt:lpstr>
      <vt:lpstr>Analytics, Diagnostics and Environment Monitoring</vt:lpstr>
      <vt:lpstr>3 Options</vt:lpstr>
      <vt:lpstr>Availability</vt:lpstr>
      <vt:lpstr>Where to Find It - PROD</vt:lpstr>
      <vt:lpstr>Where to Find It - UAT</vt:lpstr>
      <vt:lpstr>System Diagnostics</vt:lpstr>
      <vt:lpstr>Environment Monitoring</vt:lpstr>
      <vt:lpstr>Overview – 10 PM Friday Night</vt:lpstr>
      <vt:lpstr>Overview – 10 AM Monday Morning</vt:lpstr>
      <vt:lpstr>Index Analysis</vt:lpstr>
      <vt:lpstr>Index Analysis - Details</vt:lpstr>
      <vt:lpstr>Performance Metrics</vt:lpstr>
      <vt:lpstr>Performance Metrics - Again</vt:lpstr>
      <vt:lpstr>(SQL) Actions</vt:lpstr>
      <vt:lpstr>Queries</vt:lpstr>
      <vt:lpstr>Queries - Fragmentation</vt:lpstr>
      <vt:lpstr>Queries – Fragmentation</vt:lpstr>
      <vt:lpstr>Health Metrics</vt:lpstr>
      <vt:lpstr>Activity</vt:lpstr>
      <vt:lpstr>Recap</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Mikle Smuzhkin</dc:creator>
  <cp:lastModifiedBy>Nathan Clouse</cp:lastModifiedBy>
  <cp:revision>26</cp:revision>
  <dcterms:created xsi:type="dcterms:W3CDTF">2021-01-14T20:23:36Z</dcterms:created>
  <dcterms:modified xsi:type="dcterms:W3CDTF">2021-01-18T05:11:58Z</dcterms:modified>
</cp:coreProperties>
</file>